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7" r:id="rId2"/>
  </p:sldMasterIdLst>
  <p:notesMasterIdLst>
    <p:notesMasterId r:id="rId27"/>
  </p:notesMasterIdLst>
  <p:handoutMasterIdLst>
    <p:handoutMasterId r:id="rId28"/>
  </p:handoutMasterIdLst>
  <p:sldIdLst>
    <p:sldId id="280" r:id="rId3"/>
    <p:sldId id="278" r:id="rId4"/>
    <p:sldId id="279" r:id="rId5"/>
    <p:sldId id="296" r:id="rId6"/>
    <p:sldId id="324" r:id="rId7"/>
    <p:sldId id="325" r:id="rId8"/>
    <p:sldId id="314" r:id="rId9"/>
    <p:sldId id="308" r:id="rId10"/>
    <p:sldId id="341" r:id="rId11"/>
    <p:sldId id="333" r:id="rId12"/>
    <p:sldId id="326" r:id="rId13"/>
    <p:sldId id="331" r:id="rId14"/>
    <p:sldId id="312" r:id="rId15"/>
    <p:sldId id="337" r:id="rId16"/>
    <p:sldId id="338" r:id="rId17"/>
    <p:sldId id="327" r:id="rId18"/>
    <p:sldId id="320" r:id="rId19"/>
    <p:sldId id="328" r:id="rId20"/>
    <p:sldId id="313" r:id="rId21"/>
    <p:sldId id="339" r:id="rId22"/>
    <p:sldId id="307" r:id="rId23"/>
    <p:sldId id="304" r:id="rId24"/>
    <p:sldId id="335" r:id="rId25"/>
    <p:sldId id="306" r:id="rId26"/>
  </p:sldIdLst>
  <p:sldSz cx="12192000" cy="6858000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80"/>
            <p14:sldId id="278"/>
            <p14:sldId id="279"/>
            <p14:sldId id="296"/>
            <p14:sldId id="324"/>
            <p14:sldId id="325"/>
            <p14:sldId id="314"/>
            <p14:sldId id="308"/>
            <p14:sldId id="341"/>
            <p14:sldId id="333"/>
            <p14:sldId id="326"/>
            <p14:sldId id="331"/>
            <p14:sldId id="312"/>
            <p14:sldId id="337"/>
            <p14:sldId id="338"/>
            <p14:sldId id="327"/>
            <p14:sldId id="320"/>
            <p14:sldId id="328"/>
            <p14:sldId id="313"/>
            <p14:sldId id="339"/>
            <p14:sldId id="307"/>
            <p14:sldId id="304"/>
            <p14:sldId id="33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D95E00"/>
    <a:srgbClr val="EEEEEE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3791" autoAdjust="0"/>
  </p:normalViewPr>
  <p:slideViewPr>
    <p:cSldViewPr snapToGrid="0" snapToObjects="1">
      <p:cViewPr varScale="1">
        <p:scale>
          <a:sx n="43" d="100"/>
          <a:sy n="43" d="100"/>
        </p:scale>
        <p:origin x="70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321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2142">
              <a:defRPr/>
            </a:pPr>
            <a:fld id="{8DCF60EF-C37D-4D44-90AD-6140AB570E45}" type="slidenum">
              <a:rPr lang="en-US">
                <a:solidFill>
                  <a:prstClr val="black"/>
                </a:solidFill>
                <a:latin typeface="Calibri"/>
              </a:rPr>
              <a:pPr defTabSz="62214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42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4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3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81035" lvl="2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67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6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2142">
              <a:defRPr/>
            </a:pPr>
            <a:fld id="{8DCF60EF-C37D-4D44-90AD-6140AB570E45}" type="slidenum">
              <a:rPr lang="en-US">
                <a:solidFill>
                  <a:prstClr val="black"/>
                </a:solidFill>
                <a:latin typeface="Calibri"/>
              </a:rPr>
              <a:pPr defTabSz="622142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061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8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0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5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2142">
              <a:defRPr/>
            </a:pPr>
            <a:fld id="{8DCF60EF-C37D-4D44-90AD-6140AB570E45}" type="slidenum">
              <a:rPr lang="en-US">
                <a:solidFill>
                  <a:prstClr val="black"/>
                </a:solidFill>
                <a:latin typeface="Calibri"/>
              </a:rPr>
              <a:pPr defTabSz="62214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57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523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0FC41F-EF4F-C243-B13D-9CD7EBDA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83" y="-1998"/>
            <a:ext cx="10244883" cy="6859998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318" y="436931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318" y="4880935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0530-96BF-B941-B993-2942F258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317" y="1543755"/>
            <a:ext cx="7008005" cy="26867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0FC41F-EF4F-C243-B13D-9CD7EBDA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83" y="-1998"/>
            <a:ext cx="10244883" cy="6859998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318" y="436931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318" y="4880935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0530-96BF-B941-B993-2942F258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317" y="1543755"/>
            <a:ext cx="7008005" cy="26867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08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367191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30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89371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4474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40814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252141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4034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Diagonal Corner Rectangle 36">
            <a:extLst>
              <a:ext uri="{FF2B5EF4-FFF2-40B4-BE49-F238E27FC236}">
                <a16:creationId xmlns:a16="http://schemas.microsoft.com/office/drawing/2014/main" id="{AABD0E0A-B160-C549-A9A1-DFB649C19D94}"/>
              </a:ext>
            </a:extLst>
          </p:cNvPr>
          <p:cNvSpPr/>
          <p:nvPr userDrawn="1"/>
        </p:nvSpPr>
        <p:spPr>
          <a:xfrm>
            <a:off x="646544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nip Diagonal Corner Rectangle 37">
            <a:extLst>
              <a:ext uri="{FF2B5EF4-FFF2-40B4-BE49-F238E27FC236}">
                <a16:creationId xmlns:a16="http://schemas.microsoft.com/office/drawing/2014/main" id="{FBA94E64-7930-784D-8ED5-DF0E88297CCD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nip Diagonal Corner Rectangle 38">
            <a:extLst>
              <a:ext uri="{FF2B5EF4-FFF2-40B4-BE49-F238E27FC236}">
                <a16:creationId xmlns:a16="http://schemas.microsoft.com/office/drawing/2014/main" id="{9A9D578D-4E47-1242-BD09-860C6D50211A}"/>
              </a:ext>
            </a:extLst>
          </p:cNvPr>
          <p:cNvSpPr/>
          <p:nvPr userDrawn="1"/>
        </p:nvSpPr>
        <p:spPr>
          <a:xfrm>
            <a:off x="646686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290" y="1128111"/>
            <a:ext cx="9731533" cy="184665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18F89F88-3858-DB49-8BA1-DA14D76E2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4844" y="4307198"/>
            <a:ext cx="4496027" cy="30777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6F859F3-0826-6740-840B-5054672CA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4844" y="4818818"/>
            <a:ext cx="4496027" cy="33855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9" y="107800"/>
            <a:ext cx="152502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42581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32609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4335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6527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2454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11608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57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5934-4014-9D90-63ED-B38914B2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83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stapps.rit.edu/kronosTimecard/login#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ny.gov/day-rest-and-meal-period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payroll-schedul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it.edu/fa/sites/rit.edu.fa/files/C22%20Retention%20Schedule%20-%20Alphabetical%209_2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rit.edu/sp?id=sc_cat_item&amp;sys_id=e0dc8127872b4550cd6c20e9cebb355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ayroll@rit.edu" TargetMode="External"/><Relationship Id="rId5" Type="http://schemas.openxmlformats.org/officeDocument/2006/relationships/hyperlink" Target="https://help.rit.edu/sp?sys_kb_id=4583b6181b623c10054986e8cd4bcb8d&amp;id=kb_article_view&amp;sysparm_rank=1&amp;sysparm_tsqueryId=5205779c938e5a103cc6be5e1dba109b" TargetMode="External"/><Relationship Id="rId4" Type="http://schemas.openxmlformats.org/officeDocument/2006/relationships/hyperlink" Target="https://help.rit.edu/sp?sys_kb_id=d7df6c8d1bcb86107cc34377cc4bcbc6&amp;id=kb_article_view&amp;sysparm_rank=1&amp;sysparm_tsqueryId=eaa0abb24731de50afd0768a516d43b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help.rit.edu/sp?sys_kb_id=258495841b104ed07cc34377cc4bcbf2&amp;id=kb_article_view&amp;sysparm_rank=1&amp;sysparm_tsqueryId=ce290c10478a9610afd0768a516d43f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p.rit.edu/sp?sys_kb_id=276983a01b6182145d6afeeccd4bcba7&amp;id=kb_article_view&amp;sysparm_rank=4&amp;sysparm_tsqueryId=c228b71693751e103cc6be5e1dba10ff" TargetMode="External"/><Relationship Id="rId5" Type="http://schemas.openxmlformats.org/officeDocument/2006/relationships/hyperlink" Target="https://rit.sabacloud.com/Saba/Web_spf/NA3P1PRD0049/app/me/learningeventdetail/cours000000000051211?regId=regdw000000000635287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mployment@rit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t.edu/controller/TrainingVideos/Oracle/OnlinePayrollChangeStudentEmployees/OnlinePayrollChangeStudentEmployees.html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rit.edu/controller/payroll#payroll-tip-she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ybiz.rit.edu/OA_HTML/RF.jsp?function_id=1025494&amp;resp_id=-1&amp;resp_appl_id=-1&amp;security_group_id=0&amp;lang_code=US&amp;oas=zZqaaHWXr62XHL73fDyvow..&amp;params=08fgj1ApLe0nESDeQLNfDNqZgq5CSTqBhqAQzOeZf6-HDuEJAmt6VGv1yD98IiR7N6WAUQQMf0b8et4TViUmsmib7QtYczF0S0aIqbxVGwg" TargetMode="External"/><Relationship Id="rId5" Type="http://schemas.openxmlformats.org/officeDocument/2006/relationships/hyperlink" Target="https://www.rit.edu/controller/sites/rit.edu.controller/files/2024-03/Payroll%20Change%20Form%20-%20Digital%20Signatures.pdf" TargetMode="External"/><Relationship Id="rId10" Type="http://schemas.openxmlformats.org/officeDocument/2006/relationships/hyperlink" Target="https://help.rit.edu/sp?sys_kb_id=4c1572df1bbc9550b4c7ffbf034bcbe7&amp;id=kb_article_view&amp;sysparm_rank=1&amp;sysparm_tsqueryId=7e524cf4938e1e103cc6be5e1dba1020" TargetMode="External"/><Relationship Id="rId4" Type="http://schemas.openxmlformats.org/officeDocument/2006/relationships/hyperlink" Target="https://help.rit.edu/sp?id=sc_cat_item&amp;sys_id=0461b2061bba04105d6afeeccd4bcb84" TargetMode="External"/><Relationship Id="rId9" Type="http://schemas.openxmlformats.org/officeDocument/2006/relationships/hyperlink" Target="https://help.rit.edu/sp?sys_kb_id=8a581e044770d6d4afd0768a516d4349&amp;id=kb_article_view&amp;sysparm_rank=3&amp;sysparm_tsqueryId=a26a6724474a1e10afd0768a516d43e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rit.edu/sp?id=index" TargetMode="External"/><Relationship Id="rId3" Type="http://schemas.openxmlformats.org/officeDocument/2006/relationships/hyperlink" Target="https://www.rit.edu/controller/payroll#forms-resources" TargetMode="External"/><Relationship Id="rId7" Type="http://schemas.openxmlformats.org/officeDocument/2006/relationships/hyperlink" Target="https://www.rit.edu/talentdevelopment/talent-roadma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it.edu/fa/quaestor-volume-19-issue-2" TargetMode="External"/><Relationship Id="rId5" Type="http://schemas.openxmlformats.org/officeDocument/2006/relationships/hyperlink" Target="https://www.rit.edu/controller/training-resources" TargetMode="External"/><Relationship Id="rId4" Type="http://schemas.openxmlformats.org/officeDocument/2006/relationships/hyperlink" Target="https://www.rit.edu/controller/payroll-schedules" TargetMode="External"/><Relationship Id="rId9" Type="http://schemas.openxmlformats.org/officeDocument/2006/relationships/hyperlink" Target="https://help.rit.edu/sp?sys_kb_id=214b1a49dbfae910f5e41be31596191b&amp;id=kb_article_view&amp;sysparm_rank=1&amp;sysparm_tsqueryId=b39f1f2447461e10afd0768a516d438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humanresources/sites/rit.edu.humanresources/files/Benefits/Holiday%20Early%20Release%20FAQ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community-pract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rit.az1.qualtrics.com/jfe/form/SV_eD2AGwEuq4A7Lf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rit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9F4E4-F224-B542-97AD-B18DBFA59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4844" y="3999422"/>
            <a:ext cx="4496027" cy="615553"/>
          </a:xfrm>
        </p:spPr>
        <p:txBody>
          <a:bodyPr/>
          <a:lstStyle/>
          <a:p>
            <a:r>
              <a:rPr lang="en-US" dirty="0"/>
              <a:t>CTO Community of Practice (</a:t>
            </a:r>
            <a:r>
              <a:rPr lang="en-US" dirty="0" err="1"/>
              <a:t>CCoP</a:t>
            </a:r>
            <a:r>
              <a:rPr lang="en-US" dirty="0"/>
              <a:t>)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76980-E8A7-524E-9BB2-5D9060472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4844" y="4818818"/>
            <a:ext cx="4496027" cy="670953"/>
          </a:xfrm>
        </p:spPr>
        <p:txBody>
          <a:bodyPr/>
          <a:lstStyle/>
          <a:p>
            <a:r>
              <a:rPr lang="en-US" dirty="0"/>
              <a:t>KRONOS TIMEKEEPING ‘101’</a:t>
            </a:r>
          </a:p>
          <a:p>
            <a:r>
              <a:rPr lang="en-US" sz="1800" dirty="0"/>
              <a:t>November 21, 2024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15590" y="1122883"/>
            <a:ext cx="4065932" cy="4305314"/>
            <a:chOff x="1429615" y="5212349"/>
            <a:chExt cx="4065932" cy="430531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973AEFFA-3D28-4D86-9FBF-7281C76A69A9}"/>
                </a:ext>
              </a:extLst>
            </p:cNvPr>
            <p:cNvSpPr/>
            <p:nvPr/>
          </p:nvSpPr>
          <p:spPr>
            <a:xfrm>
              <a:off x="1429615" y="8969023"/>
              <a:ext cx="4065932" cy="5486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" panose="020B0602040502020204" pitchFamily="34" charset="0"/>
                  <a:ea typeface="+mn-ea"/>
                  <a:cs typeface="Lucida Sans" panose="020B0602040502020204" pitchFamily="34" charset="0"/>
                </a:rPr>
                <a:t>LEARNING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anose="020B0602040502020204" pitchFamily="34" charset="0"/>
                <a:ea typeface="+mn-ea"/>
                <a:cs typeface="Lucida Sans" panose="020B06020405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23314" y="5212349"/>
              <a:ext cx="3478535" cy="3478535"/>
              <a:chOff x="1764051" y="4191990"/>
              <a:chExt cx="3478535" cy="3478535"/>
            </a:xfrm>
          </p:grpSpPr>
          <p:sp>
            <p:nvSpPr>
              <p:cNvPr id="10" name="Freeform: Shape 13">
                <a:extLst>
                  <a:ext uri="{FF2B5EF4-FFF2-40B4-BE49-F238E27FC236}">
                    <a16:creationId xmlns:a16="http://schemas.microsoft.com/office/drawing/2014/main" id="{2B0855CE-29C6-4D16-A798-69E084287C07}"/>
                  </a:ext>
                </a:extLst>
              </p:cNvPr>
              <p:cNvSpPr/>
              <p:nvPr/>
            </p:nvSpPr>
            <p:spPr>
              <a:xfrm>
                <a:off x="1764051" y="4191990"/>
                <a:ext cx="3478535" cy="3478535"/>
              </a:xfrm>
              <a:custGeom>
                <a:avLst/>
                <a:gdLst>
                  <a:gd name="connsiteX0" fmla="*/ 1749728 w 3478584"/>
                  <a:gd name="connsiteY0" fmla="*/ 3473019 h 3478584"/>
                  <a:gd name="connsiteX1" fmla="*/ 26089 w 3478584"/>
                  <a:gd name="connsiteY1" fmla="*/ 1749380 h 3478584"/>
                  <a:gd name="connsiteX2" fmla="*/ 60527 w 3478584"/>
                  <a:gd name="connsiteY2" fmla="*/ 1714942 h 3478584"/>
                  <a:gd name="connsiteX3" fmla="*/ 94965 w 3478584"/>
                  <a:gd name="connsiteY3" fmla="*/ 1749380 h 3478584"/>
                  <a:gd name="connsiteX4" fmla="*/ 1749380 w 3478584"/>
                  <a:gd name="connsiteY4" fmla="*/ 3403795 h 3478584"/>
                  <a:gd name="connsiteX5" fmla="*/ 3403796 w 3478584"/>
                  <a:gd name="connsiteY5" fmla="*/ 1749380 h 3478584"/>
                  <a:gd name="connsiteX6" fmla="*/ 1749728 w 3478584"/>
                  <a:gd name="connsiteY6" fmla="*/ 94965 h 3478584"/>
                  <a:gd name="connsiteX7" fmla="*/ 428562 w 3478584"/>
                  <a:gd name="connsiteY7" fmla="*/ 753461 h 3478584"/>
                  <a:gd name="connsiteX8" fmla="*/ 380209 w 3478584"/>
                  <a:gd name="connsiteY8" fmla="*/ 760071 h 3478584"/>
                  <a:gd name="connsiteX9" fmla="*/ 373600 w 3478584"/>
                  <a:gd name="connsiteY9" fmla="*/ 711718 h 3478584"/>
                  <a:gd name="connsiteX10" fmla="*/ 1749728 w 3478584"/>
                  <a:gd name="connsiteY10" fmla="*/ 26089 h 3478584"/>
                  <a:gd name="connsiteX11" fmla="*/ 3473367 w 3478584"/>
                  <a:gd name="connsiteY11" fmla="*/ 1749728 h 3478584"/>
                  <a:gd name="connsiteX12" fmla="*/ 1749728 w 3478584"/>
                  <a:gd name="connsiteY12" fmla="*/ 3473019 h 347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8584" h="3478584">
                    <a:moveTo>
                      <a:pt x="1749728" y="3473019"/>
                    </a:moveTo>
                    <a:cubicBezTo>
                      <a:pt x="799379" y="3473019"/>
                      <a:pt x="26089" y="2699730"/>
                      <a:pt x="26089" y="1749380"/>
                    </a:cubicBezTo>
                    <a:cubicBezTo>
                      <a:pt x="26089" y="1730248"/>
                      <a:pt x="41395" y="1714942"/>
                      <a:pt x="60527" y="1714942"/>
                    </a:cubicBezTo>
                    <a:cubicBezTo>
                      <a:pt x="79659" y="1714942"/>
                      <a:pt x="94965" y="1730248"/>
                      <a:pt x="94965" y="1749380"/>
                    </a:cubicBezTo>
                    <a:cubicBezTo>
                      <a:pt x="94965" y="2661813"/>
                      <a:pt x="837295" y="3403795"/>
                      <a:pt x="1749380" y="3403795"/>
                    </a:cubicBezTo>
                    <a:cubicBezTo>
                      <a:pt x="2661465" y="3403795"/>
                      <a:pt x="3403796" y="2661465"/>
                      <a:pt x="3403796" y="1749380"/>
                    </a:cubicBezTo>
                    <a:cubicBezTo>
                      <a:pt x="3403796" y="837295"/>
                      <a:pt x="2662161" y="94965"/>
                      <a:pt x="1749728" y="94965"/>
                    </a:cubicBezTo>
                    <a:cubicBezTo>
                      <a:pt x="1226201" y="94965"/>
                      <a:pt x="744765" y="334988"/>
                      <a:pt x="428562" y="753461"/>
                    </a:cubicBezTo>
                    <a:cubicBezTo>
                      <a:pt x="417082" y="768767"/>
                      <a:pt x="395515" y="771550"/>
                      <a:pt x="380209" y="760071"/>
                    </a:cubicBezTo>
                    <a:cubicBezTo>
                      <a:pt x="364903" y="748592"/>
                      <a:pt x="362121" y="727024"/>
                      <a:pt x="373600" y="711718"/>
                    </a:cubicBezTo>
                    <a:cubicBezTo>
                      <a:pt x="702674" y="276200"/>
                      <a:pt x="1204286" y="26089"/>
                      <a:pt x="1749728" y="26089"/>
                    </a:cubicBezTo>
                    <a:cubicBezTo>
                      <a:pt x="2700077" y="26089"/>
                      <a:pt x="3473367" y="799379"/>
                      <a:pt x="3473367" y="1749728"/>
                    </a:cubicBezTo>
                    <a:cubicBezTo>
                      <a:pt x="3473367" y="2700078"/>
                      <a:pt x="2700077" y="3473019"/>
                      <a:pt x="1749728" y="3473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25">
                <a:extLst>
                  <a:ext uri="{FF2B5EF4-FFF2-40B4-BE49-F238E27FC236}">
                    <a16:creationId xmlns:a16="http://schemas.microsoft.com/office/drawing/2014/main" id="{4C4CA3A7-2D52-46FE-8A46-792FD71D2A9D}"/>
                  </a:ext>
                </a:extLst>
              </p:cNvPr>
              <p:cNvSpPr/>
              <p:nvPr/>
            </p:nvSpPr>
            <p:spPr>
              <a:xfrm>
                <a:off x="1935219" y="4379900"/>
                <a:ext cx="3130680" cy="3130680"/>
              </a:xfrm>
              <a:custGeom>
                <a:avLst/>
                <a:gdLst>
                  <a:gd name="connsiteX0" fmla="*/ 1576471 w 3130726"/>
                  <a:gd name="connsiteY0" fmla="*/ 3119525 h 3130726"/>
                  <a:gd name="connsiteX1" fmla="*/ 502284 w 3130726"/>
                  <a:gd name="connsiteY1" fmla="*/ 2689572 h 3130726"/>
                  <a:gd name="connsiteX2" fmla="*/ 26414 w 3130726"/>
                  <a:gd name="connsiteY2" fmla="*/ 1604602 h 3130726"/>
                  <a:gd name="connsiteX3" fmla="*/ 457410 w 3130726"/>
                  <a:gd name="connsiteY3" fmla="*/ 501194 h 3130726"/>
                  <a:gd name="connsiteX4" fmla="*/ 2645788 w 3130726"/>
                  <a:gd name="connsiteY4" fmla="*/ 456669 h 3130726"/>
                  <a:gd name="connsiteX5" fmla="*/ 2923379 w 3130726"/>
                  <a:gd name="connsiteY5" fmla="*/ 2331974 h 3130726"/>
                  <a:gd name="connsiteX6" fmla="*/ 2897638 w 3130726"/>
                  <a:gd name="connsiteY6" fmla="*/ 2317364 h 3130726"/>
                  <a:gd name="connsiteX7" fmla="*/ 2625265 w 3130726"/>
                  <a:gd name="connsiteY7" fmla="*/ 477888 h 3130726"/>
                  <a:gd name="connsiteX8" fmla="*/ 478978 w 3130726"/>
                  <a:gd name="connsiteY8" fmla="*/ 521370 h 3130726"/>
                  <a:gd name="connsiteX9" fmla="*/ 56329 w 3130726"/>
                  <a:gd name="connsiteY9" fmla="*/ 1603906 h 3130726"/>
                  <a:gd name="connsiteX10" fmla="*/ 522808 w 3130726"/>
                  <a:gd name="connsiteY10" fmla="*/ 2668353 h 3130726"/>
                  <a:gd name="connsiteX11" fmla="*/ 2430116 w 3130726"/>
                  <a:gd name="connsiteY11" fmla="*/ 2826976 h 3130726"/>
                  <a:gd name="connsiteX12" fmla="*/ 2446813 w 3130726"/>
                  <a:gd name="connsiteY12" fmla="*/ 2851327 h 3130726"/>
                  <a:gd name="connsiteX13" fmla="*/ 1576471 w 3130726"/>
                  <a:gd name="connsiteY13" fmla="*/ 3119525 h 313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30726" h="3130726">
                    <a:moveTo>
                      <a:pt x="1576471" y="3119525"/>
                    </a:moveTo>
                    <a:cubicBezTo>
                      <a:pt x="1186522" y="3119525"/>
                      <a:pt x="797964" y="2973773"/>
                      <a:pt x="502284" y="2689572"/>
                    </a:cubicBezTo>
                    <a:cubicBezTo>
                      <a:pt x="203822" y="2403285"/>
                      <a:pt x="34762" y="2017857"/>
                      <a:pt x="26414" y="1604602"/>
                    </a:cubicBezTo>
                    <a:cubicBezTo>
                      <a:pt x="18065" y="1191346"/>
                      <a:pt x="171123" y="799309"/>
                      <a:pt x="457410" y="501194"/>
                    </a:cubicBezTo>
                    <a:cubicBezTo>
                      <a:pt x="1048422" y="-114515"/>
                      <a:pt x="2030427" y="-134343"/>
                      <a:pt x="2645788" y="456669"/>
                    </a:cubicBezTo>
                    <a:cubicBezTo>
                      <a:pt x="3155401" y="945758"/>
                      <a:pt x="3269499" y="1716960"/>
                      <a:pt x="2923379" y="2331974"/>
                    </a:cubicBezTo>
                    <a:lnTo>
                      <a:pt x="2897638" y="2317364"/>
                    </a:lnTo>
                    <a:cubicBezTo>
                      <a:pt x="3237148" y="1714177"/>
                      <a:pt x="3125137" y="957933"/>
                      <a:pt x="2625265" y="477888"/>
                    </a:cubicBezTo>
                    <a:cubicBezTo>
                      <a:pt x="2021730" y="-101992"/>
                      <a:pt x="1058510" y="-82512"/>
                      <a:pt x="478978" y="521370"/>
                    </a:cubicBezTo>
                    <a:cubicBezTo>
                      <a:pt x="198256" y="813919"/>
                      <a:pt x="47981" y="1198303"/>
                      <a:pt x="56329" y="1603906"/>
                    </a:cubicBezTo>
                    <a:cubicBezTo>
                      <a:pt x="64678" y="2009509"/>
                      <a:pt x="230259" y="2387283"/>
                      <a:pt x="522808" y="2668353"/>
                    </a:cubicBezTo>
                    <a:cubicBezTo>
                      <a:pt x="1038334" y="3163355"/>
                      <a:pt x="1840496" y="3230144"/>
                      <a:pt x="2430116" y="2826976"/>
                    </a:cubicBezTo>
                    <a:lnTo>
                      <a:pt x="2446813" y="2851327"/>
                    </a:lnTo>
                    <a:cubicBezTo>
                      <a:pt x="2183832" y="3031169"/>
                      <a:pt x="1879456" y="3119525"/>
                      <a:pt x="1576471" y="3119525"/>
                    </a:cubicBezTo>
                    <a:close/>
                  </a:path>
                </a:pathLst>
              </a:custGeom>
              <a:solidFill>
                <a:srgbClr val="066DCA"/>
              </a:solidFill>
              <a:ln w="9525" cap="flat">
                <a:solidFill>
                  <a:srgbClr val="2A9D8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endParaRPr>
              </a:p>
            </p:txBody>
          </p:sp>
          <p:sp>
            <p:nvSpPr>
              <p:cNvPr id="12" name="Shape 6191"/>
              <p:cNvSpPr/>
              <p:nvPr/>
            </p:nvSpPr>
            <p:spPr>
              <a:xfrm>
                <a:off x="2438400" y="5076478"/>
                <a:ext cx="2215409" cy="1708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7" h="21377" extrusionOk="0">
                    <a:moveTo>
                      <a:pt x="8914" y="54"/>
                    </a:moveTo>
                    <a:cubicBezTo>
                      <a:pt x="8124" y="146"/>
                      <a:pt x="7384" y="340"/>
                      <a:pt x="6713" y="594"/>
                    </a:cubicBezTo>
                    <a:cubicBezTo>
                      <a:pt x="-362" y="3269"/>
                      <a:pt x="1" y="11625"/>
                      <a:pt x="4" y="11698"/>
                    </a:cubicBezTo>
                    <a:cubicBezTo>
                      <a:pt x="79" y="13424"/>
                      <a:pt x="532" y="14789"/>
                      <a:pt x="1346" y="15750"/>
                    </a:cubicBezTo>
                    <a:cubicBezTo>
                      <a:pt x="2761" y="17430"/>
                      <a:pt x="4821" y="17350"/>
                      <a:pt x="5486" y="17280"/>
                    </a:cubicBezTo>
                    <a:cubicBezTo>
                      <a:pt x="5905" y="18241"/>
                      <a:pt x="6747" y="18877"/>
                      <a:pt x="7887" y="18976"/>
                    </a:cubicBezTo>
                    <a:lnTo>
                      <a:pt x="8034" y="18991"/>
                    </a:lnTo>
                    <a:cubicBezTo>
                      <a:pt x="8090" y="19568"/>
                      <a:pt x="8240" y="20040"/>
                      <a:pt x="8495" y="20402"/>
                    </a:cubicBezTo>
                    <a:cubicBezTo>
                      <a:pt x="9115" y="21283"/>
                      <a:pt x="10201" y="21377"/>
                      <a:pt x="11577" y="21377"/>
                    </a:cubicBezTo>
                    <a:cubicBezTo>
                      <a:pt x="11769" y="21377"/>
                      <a:pt x="11970" y="21377"/>
                      <a:pt x="12175" y="21377"/>
                    </a:cubicBezTo>
                    <a:lnTo>
                      <a:pt x="12845" y="21377"/>
                    </a:lnTo>
                    <a:cubicBezTo>
                      <a:pt x="15462" y="21377"/>
                      <a:pt x="17158" y="20458"/>
                      <a:pt x="18034" y="18571"/>
                    </a:cubicBezTo>
                    <a:cubicBezTo>
                      <a:pt x="21238" y="11647"/>
                      <a:pt x="17804" y="5773"/>
                      <a:pt x="16672" y="4135"/>
                    </a:cubicBezTo>
                    <a:lnTo>
                      <a:pt x="16567" y="3985"/>
                    </a:lnTo>
                    <a:lnTo>
                      <a:pt x="16525" y="3925"/>
                    </a:lnTo>
                    <a:cubicBezTo>
                      <a:pt x="14074" y="502"/>
                      <a:pt x="11286" y="-223"/>
                      <a:pt x="8914" y="54"/>
                    </a:cubicBezTo>
                    <a:close/>
                    <a:moveTo>
                      <a:pt x="10696" y="1254"/>
                    </a:moveTo>
                    <a:cubicBezTo>
                      <a:pt x="10449" y="1528"/>
                      <a:pt x="10144" y="1881"/>
                      <a:pt x="9805" y="2290"/>
                    </a:cubicBezTo>
                    <a:lnTo>
                      <a:pt x="9784" y="2290"/>
                    </a:lnTo>
                    <a:cubicBezTo>
                      <a:pt x="9563" y="2270"/>
                      <a:pt x="4313" y="2239"/>
                      <a:pt x="3254" y="7182"/>
                    </a:cubicBezTo>
                    <a:cubicBezTo>
                      <a:pt x="3189" y="7496"/>
                      <a:pt x="3306" y="7823"/>
                      <a:pt x="3526" y="7917"/>
                    </a:cubicBezTo>
                    <a:lnTo>
                      <a:pt x="3652" y="7947"/>
                    </a:lnTo>
                    <a:cubicBezTo>
                      <a:pt x="3831" y="7947"/>
                      <a:pt x="3992" y="7781"/>
                      <a:pt x="4050" y="7527"/>
                    </a:cubicBezTo>
                    <a:cubicBezTo>
                      <a:pt x="4689" y="4552"/>
                      <a:pt x="7401" y="3760"/>
                      <a:pt x="8851" y="3550"/>
                    </a:cubicBezTo>
                    <a:cubicBezTo>
                      <a:pt x="8171" y="4500"/>
                      <a:pt x="7547" y="5537"/>
                      <a:pt x="7290" y="6461"/>
                    </a:cubicBezTo>
                    <a:cubicBezTo>
                      <a:pt x="6504" y="6487"/>
                      <a:pt x="5341" y="6994"/>
                      <a:pt x="4983" y="8847"/>
                    </a:cubicBezTo>
                    <a:cubicBezTo>
                      <a:pt x="4751" y="10053"/>
                      <a:pt x="5118" y="11283"/>
                      <a:pt x="5843" y="11983"/>
                    </a:cubicBezTo>
                    <a:cubicBezTo>
                      <a:pt x="5630" y="12360"/>
                      <a:pt x="5460" y="12794"/>
                      <a:pt x="5350" y="13319"/>
                    </a:cubicBezTo>
                    <a:cubicBezTo>
                      <a:pt x="4808" y="13507"/>
                      <a:pt x="3519" y="13747"/>
                      <a:pt x="2887" y="12959"/>
                    </a:cubicBezTo>
                    <a:cubicBezTo>
                      <a:pt x="2554" y="12540"/>
                      <a:pt x="2431" y="11845"/>
                      <a:pt x="2520" y="10873"/>
                    </a:cubicBezTo>
                    <a:cubicBezTo>
                      <a:pt x="2550" y="10547"/>
                      <a:pt x="2391" y="10239"/>
                      <a:pt x="2163" y="10198"/>
                    </a:cubicBezTo>
                    <a:cubicBezTo>
                      <a:pt x="1935" y="10150"/>
                      <a:pt x="1720" y="10384"/>
                      <a:pt x="1692" y="10708"/>
                    </a:cubicBezTo>
                    <a:cubicBezTo>
                      <a:pt x="1566" y="12101"/>
                      <a:pt x="1785" y="13167"/>
                      <a:pt x="2342" y="13859"/>
                    </a:cubicBezTo>
                    <a:cubicBezTo>
                      <a:pt x="2871" y="14519"/>
                      <a:pt x="3602" y="14699"/>
                      <a:pt x="4249" y="14699"/>
                    </a:cubicBezTo>
                    <a:cubicBezTo>
                      <a:pt x="4609" y="14699"/>
                      <a:pt x="4933" y="14638"/>
                      <a:pt x="5182" y="14579"/>
                    </a:cubicBezTo>
                    <a:cubicBezTo>
                      <a:pt x="5161" y="14972"/>
                      <a:pt x="5166" y="15378"/>
                      <a:pt x="5182" y="15825"/>
                    </a:cubicBezTo>
                    <a:lnTo>
                      <a:pt x="5203" y="16110"/>
                    </a:lnTo>
                    <a:cubicBezTo>
                      <a:pt x="4487" y="16145"/>
                      <a:pt x="2916" y="16055"/>
                      <a:pt x="1870" y="14819"/>
                    </a:cubicBezTo>
                    <a:cubicBezTo>
                      <a:pt x="1243" y="14074"/>
                      <a:pt x="891" y="13009"/>
                      <a:pt x="832" y="11623"/>
                    </a:cubicBezTo>
                    <a:cubicBezTo>
                      <a:pt x="827" y="11553"/>
                      <a:pt x="508" y="4174"/>
                      <a:pt x="6923" y="1749"/>
                    </a:cubicBezTo>
                    <a:cubicBezTo>
                      <a:pt x="8015" y="1336"/>
                      <a:pt x="9325" y="1068"/>
                      <a:pt x="10696" y="1254"/>
                    </a:cubicBezTo>
                    <a:close/>
                    <a:moveTo>
                      <a:pt x="11808" y="1509"/>
                    </a:moveTo>
                    <a:cubicBezTo>
                      <a:pt x="12087" y="1597"/>
                      <a:pt x="12366" y="1722"/>
                      <a:pt x="12646" y="1854"/>
                    </a:cubicBezTo>
                    <a:cubicBezTo>
                      <a:pt x="11497" y="2874"/>
                      <a:pt x="9341" y="5114"/>
                      <a:pt x="8820" y="7812"/>
                    </a:cubicBezTo>
                    <a:cubicBezTo>
                      <a:pt x="8628" y="8790"/>
                      <a:pt x="8673" y="9746"/>
                      <a:pt x="8946" y="10648"/>
                    </a:cubicBezTo>
                    <a:lnTo>
                      <a:pt x="8065" y="10648"/>
                    </a:lnTo>
                    <a:cubicBezTo>
                      <a:pt x="7467" y="10648"/>
                      <a:pt x="6953" y="10836"/>
                      <a:pt x="6524" y="11173"/>
                    </a:cubicBezTo>
                    <a:cubicBezTo>
                      <a:pt x="5951" y="10806"/>
                      <a:pt x="5636" y="9977"/>
                      <a:pt x="5790" y="9177"/>
                    </a:cubicBezTo>
                    <a:cubicBezTo>
                      <a:pt x="6120" y="7472"/>
                      <a:pt x="7490" y="7670"/>
                      <a:pt x="7552" y="7677"/>
                    </a:cubicBezTo>
                    <a:cubicBezTo>
                      <a:pt x="7759" y="7715"/>
                      <a:pt x="7973" y="7502"/>
                      <a:pt x="8013" y="7182"/>
                    </a:cubicBezTo>
                    <a:cubicBezTo>
                      <a:pt x="8174" y="5782"/>
                      <a:pt x="10372" y="3042"/>
                      <a:pt x="11724" y="1644"/>
                    </a:cubicBezTo>
                    <a:lnTo>
                      <a:pt x="11808" y="1509"/>
                    </a:lnTo>
                    <a:close/>
                    <a:moveTo>
                      <a:pt x="13611" y="2410"/>
                    </a:moveTo>
                    <a:cubicBezTo>
                      <a:pt x="14165" y="2794"/>
                      <a:pt x="14714" y="3298"/>
                      <a:pt x="15246" y="3910"/>
                    </a:cubicBezTo>
                    <a:cubicBezTo>
                      <a:pt x="12660" y="4626"/>
                      <a:pt x="11710" y="8358"/>
                      <a:pt x="11388" y="10153"/>
                    </a:cubicBezTo>
                    <a:cubicBezTo>
                      <a:pt x="10555" y="8831"/>
                      <a:pt x="11337" y="6610"/>
                      <a:pt x="11378" y="6506"/>
                    </a:cubicBezTo>
                    <a:cubicBezTo>
                      <a:pt x="11484" y="6214"/>
                      <a:pt x="11403" y="5847"/>
                      <a:pt x="11200" y="5696"/>
                    </a:cubicBezTo>
                    <a:cubicBezTo>
                      <a:pt x="11001" y="5543"/>
                      <a:pt x="10739" y="5662"/>
                      <a:pt x="10634" y="5951"/>
                    </a:cubicBezTo>
                    <a:cubicBezTo>
                      <a:pt x="10602" y="6034"/>
                      <a:pt x="9900" y="7991"/>
                      <a:pt x="10288" y="9763"/>
                    </a:cubicBezTo>
                    <a:cubicBezTo>
                      <a:pt x="10361" y="10089"/>
                      <a:pt x="10481" y="10382"/>
                      <a:pt x="10613" y="10648"/>
                    </a:cubicBezTo>
                    <a:lnTo>
                      <a:pt x="9868" y="10648"/>
                    </a:lnTo>
                    <a:lnTo>
                      <a:pt x="9868" y="10633"/>
                    </a:lnTo>
                    <a:cubicBezTo>
                      <a:pt x="9525" y="9830"/>
                      <a:pt x="9444" y="9013"/>
                      <a:pt x="9617" y="8127"/>
                    </a:cubicBezTo>
                    <a:cubicBezTo>
                      <a:pt x="10154" y="5335"/>
                      <a:pt x="12969" y="2923"/>
                      <a:pt x="13611" y="2410"/>
                    </a:cubicBezTo>
                    <a:close/>
                    <a:moveTo>
                      <a:pt x="16085" y="4976"/>
                    </a:moveTo>
                    <a:cubicBezTo>
                      <a:pt x="17105" y="6463"/>
                      <a:pt x="20190" y="11732"/>
                      <a:pt x="17332" y="17896"/>
                    </a:cubicBezTo>
                    <a:cubicBezTo>
                      <a:pt x="16625" y="19436"/>
                      <a:pt x="15161" y="20177"/>
                      <a:pt x="12845" y="20177"/>
                    </a:cubicBezTo>
                    <a:lnTo>
                      <a:pt x="12175" y="20192"/>
                    </a:lnTo>
                    <a:cubicBezTo>
                      <a:pt x="10765" y="20202"/>
                      <a:pt x="9542" y="20214"/>
                      <a:pt x="9082" y="19561"/>
                    </a:cubicBezTo>
                    <a:cubicBezTo>
                      <a:pt x="9013" y="19469"/>
                      <a:pt x="8943" y="19313"/>
                      <a:pt x="8893" y="19051"/>
                    </a:cubicBezTo>
                    <a:cubicBezTo>
                      <a:pt x="10160" y="19127"/>
                      <a:pt x="11224" y="19141"/>
                      <a:pt x="11724" y="19141"/>
                    </a:cubicBezTo>
                    <a:cubicBezTo>
                      <a:pt x="11911" y="19141"/>
                      <a:pt x="12024" y="19141"/>
                      <a:pt x="12028" y="19141"/>
                    </a:cubicBezTo>
                    <a:cubicBezTo>
                      <a:pt x="12258" y="19134"/>
                      <a:pt x="12441" y="18858"/>
                      <a:pt x="12437" y="18526"/>
                    </a:cubicBezTo>
                    <a:cubicBezTo>
                      <a:pt x="12437" y="18200"/>
                      <a:pt x="12222" y="17915"/>
                      <a:pt x="12017" y="17941"/>
                    </a:cubicBezTo>
                    <a:cubicBezTo>
                      <a:pt x="12001" y="17941"/>
                      <a:pt x="10108" y="17964"/>
                      <a:pt x="7929" y="17776"/>
                    </a:cubicBezTo>
                    <a:cubicBezTo>
                      <a:pt x="7048" y="17705"/>
                      <a:pt x="6011" y="17153"/>
                      <a:pt x="6011" y="15825"/>
                    </a:cubicBezTo>
                    <a:lnTo>
                      <a:pt x="6011" y="15660"/>
                    </a:lnTo>
                    <a:cubicBezTo>
                      <a:pt x="5953" y="14260"/>
                      <a:pt x="6126" y="13228"/>
                      <a:pt x="6545" y="12599"/>
                    </a:cubicBezTo>
                    <a:cubicBezTo>
                      <a:pt x="6892" y="12075"/>
                      <a:pt x="7402" y="11820"/>
                      <a:pt x="8128" y="11833"/>
                    </a:cubicBezTo>
                    <a:lnTo>
                      <a:pt x="13642" y="11833"/>
                    </a:lnTo>
                    <a:cubicBezTo>
                      <a:pt x="13870" y="11833"/>
                      <a:pt x="14051" y="11566"/>
                      <a:pt x="14051" y="11233"/>
                    </a:cubicBezTo>
                    <a:cubicBezTo>
                      <a:pt x="14051" y="10907"/>
                      <a:pt x="13870" y="10648"/>
                      <a:pt x="13642" y="10648"/>
                    </a:cubicBezTo>
                    <a:lnTo>
                      <a:pt x="12164" y="10648"/>
                    </a:lnTo>
                    <a:cubicBezTo>
                      <a:pt x="12415" y="9082"/>
                      <a:pt x="13331" y="5046"/>
                      <a:pt x="16085" y="4976"/>
                    </a:cubicBezTo>
                    <a:close/>
                    <a:moveTo>
                      <a:pt x="15613" y="6731"/>
                    </a:moveTo>
                    <a:cubicBezTo>
                      <a:pt x="14784" y="6627"/>
                      <a:pt x="13590" y="7075"/>
                      <a:pt x="13443" y="7707"/>
                    </a:cubicBezTo>
                    <a:cubicBezTo>
                      <a:pt x="13366" y="8015"/>
                      <a:pt x="13476" y="8350"/>
                      <a:pt x="13695" y="8457"/>
                    </a:cubicBezTo>
                    <a:cubicBezTo>
                      <a:pt x="13857" y="8538"/>
                      <a:pt x="14029" y="8460"/>
                      <a:pt x="14135" y="8292"/>
                    </a:cubicBezTo>
                    <a:cubicBezTo>
                      <a:pt x="14347" y="8118"/>
                      <a:pt x="15307" y="7631"/>
                      <a:pt x="16095" y="8112"/>
                    </a:cubicBezTo>
                    <a:cubicBezTo>
                      <a:pt x="16694" y="8474"/>
                      <a:pt x="17067" y="9340"/>
                      <a:pt x="17206" y="10693"/>
                    </a:cubicBezTo>
                    <a:cubicBezTo>
                      <a:pt x="17235" y="10989"/>
                      <a:pt x="17410" y="11218"/>
                      <a:pt x="17615" y="11218"/>
                    </a:cubicBezTo>
                    <a:lnTo>
                      <a:pt x="17678" y="11203"/>
                    </a:lnTo>
                    <a:cubicBezTo>
                      <a:pt x="17907" y="11157"/>
                      <a:pt x="18071" y="10853"/>
                      <a:pt x="18034" y="10528"/>
                    </a:cubicBezTo>
                    <a:cubicBezTo>
                      <a:pt x="17720" y="7455"/>
                      <a:pt x="16377" y="6828"/>
                      <a:pt x="15613" y="6731"/>
                    </a:cubicBezTo>
                    <a:close/>
                    <a:moveTo>
                      <a:pt x="2729" y="7677"/>
                    </a:moveTo>
                    <a:cubicBezTo>
                      <a:pt x="2328" y="7646"/>
                      <a:pt x="2019" y="7747"/>
                      <a:pt x="1996" y="7752"/>
                    </a:cubicBezTo>
                    <a:cubicBezTo>
                      <a:pt x="1773" y="7828"/>
                      <a:pt x="1631" y="8145"/>
                      <a:pt x="1681" y="8472"/>
                    </a:cubicBezTo>
                    <a:cubicBezTo>
                      <a:pt x="1733" y="8787"/>
                      <a:pt x="1958" y="9002"/>
                      <a:pt x="2184" y="8922"/>
                    </a:cubicBezTo>
                    <a:cubicBezTo>
                      <a:pt x="2188" y="8916"/>
                      <a:pt x="2994" y="8671"/>
                      <a:pt x="3484" y="9282"/>
                    </a:cubicBezTo>
                    <a:cubicBezTo>
                      <a:pt x="3814" y="9701"/>
                      <a:pt x="3956" y="10465"/>
                      <a:pt x="3893" y="11548"/>
                    </a:cubicBezTo>
                    <a:cubicBezTo>
                      <a:pt x="3871" y="11876"/>
                      <a:pt x="4039" y="12165"/>
                      <a:pt x="4270" y="12193"/>
                    </a:cubicBezTo>
                    <a:lnTo>
                      <a:pt x="4302" y="12193"/>
                    </a:lnTo>
                    <a:cubicBezTo>
                      <a:pt x="4515" y="12193"/>
                      <a:pt x="4702" y="11961"/>
                      <a:pt x="4721" y="11653"/>
                    </a:cubicBezTo>
                    <a:cubicBezTo>
                      <a:pt x="4811" y="10166"/>
                      <a:pt x="4574" y="9065"/>
                      <a:pt x="4029" y="8382"/>
                    </a:cubicBezTo>
                    <a:cubicBezTo>
                      <a:pt x="3622" y="7876"/>
                      <a:pt x="3131" y="7707"/>
                      <a:pt x="2729" y="7677"/>
                    </a:cubicBezTo>
                    <a:close/>
                    <a:moveTo>
                      <a:pt x="14554" y="11998"/>
                    </a:moveTo>
                    <a:cubicBezTo>
                      <a:pt x="13481" y="12103"/>
                      <a:pt x="12829" y="13556"/>
                      <a:pt x="12804" y="13619"/>
                    </a:cubicBezTo>
                    <a:cubicBezTo>
                      <a:pt x="12682" y="13894"/>
                      <a:pt x="12745" y="14269"/>
                      <a:pt x="12940" y="14444"/>
                    </a:cubicBezTo>
                    <a:cubicBezTo>
                      <a:pt x="13132" y="14612"/>
                      <a:pt x="13393" y="14528"/>
                      <a:pt x="13516" y="14249"/>
                    </a:cubicBezTo>
                    <a:cubicBezTo>
                      <a:pt x="13519" y="14236"/>
                      <a:pt x="13964" y="13264"/>
                      <a:pt x="14607" y="13199"/>
                    </a:cubicBezTo>
                    <a:cubicBezTo>
                      <a:pt x="15038" y="13157"/>
                      <a:pt x="15528" y="13551"/>
                      <a:pt x="16011" y="14384"/>
                    </a:cubicBezTo>
                    <a:cubicBezTo>
                      <a:pt x="16096" y="14530"/>
                      <a:pt x="16218" y="14594"/>
                      <a:pt x="16336" y="14594"/>
                    </a:cubicBezTo>
                    <a:cubicBezTo>
                      <a:pt x="16429" y="14594"/>
                      <a:pt x="16522" y="14553"/>
                      <a:pt x="16598" y="14459"/>
                    </a:cubicBezTo>
                    <a:cubicBezTo>
                      <a:pt x="16775" y="14249"/>
                      <a:pt x="16801" y="13876"/>
                      <a:pt x="16651" y="13619"/>
                    </a:cubicBezTo>
                    <a:cubicBezTo>
                      <a:pt x="15983" y="12476"/>
                      <a:pt x="15277" y="11941"/>
                      <a:pt x="14554" y="11998"/>
                    </a:cubicBezTo>
                    <a:close/>
                    <a:moveTo>
                      <a:pt x="9858" y="12494"/>
                    </a:moveTo>
                    <a:cubicBezTo>
                      <a:pt x="8782" y="12598"/>
                      <a:pt x="8134" y="14040"/>
                      <a:pt x="8107" y="14099"/>
                    </a:cubicBezTo>
                    <a:cubicBezTo>
                      <a:pt x="7986" y="14378"/>
                      <a:pt x="8050" y="14751"/>
                      <a:pt x="8243" y="14925"/>
                    </a:cubicBezTo>
                    <a:cubicBezTo>
                      <a:pt x="8435" y="15102"/>
                      <a:pt x="8699" y="15012"/>
                      <a:pt x="8820" y="14729"/>
                    </a:cubicBezTo>
                    <a:cubicBezTo>
                      <a:pt x="8825" y="14718"/>
                      <a:pt x="9270" y="13744"/>
                      <a:pt x="9910" y="13679"/>
                    </a:cubicBezTo>
                    <a:cubicBezTo>
                      <a:pt x="10235" y="13646"/>
                      <a:pt x="10566" y="13855"/>
                      <a:pt x="10906" y="14279"/>
                    </a:cubicBezTo>
                    <a:cubicBezTo>
                      <a:pt x="10266" y="14733"/>
                      <a:pt x="9899" y="15567"/>
                      <a:pt x="9879" y="15615"/>
                    </a:cubicBezTo>
                    <a:cubicBezTo>
                      <a:pt x="9758" y="15891"/>
                      <a:pt x="9813" y="16252"/>
                      <a:pt x="10005" y="16425"/>
                    </a:cubicBezTo>
                    <a:cubicBezTo>
                      <a:pt x="10199" y="16602"/>
                      <a:pt x="10459" y="16525"/>
                      <a:pt x="10581" y="16245"/>
                    </a:cubicBezTo>
                    <a:cubicBezTo>
                      <a:pt x="10587" y="16234"/>
                      <a:pt x="11034" y="15242"/>
                      <a:pt x="11682" y="15180"/>
                    </a:cubicBezTo>
                    <a:cubicBezTo>
                      <a:pt x="12080" y="15150"/>
                      <a:pt x="12501" y="15493"/>
                      <a:pt x="12940" y="16170"/>
                    </a:cubicBezTo>
                    <a:cubicBezTo>
                      <a:pt x="12902" y="16408"/>
                      <a:pt x="12974" y="16662"/>
                      <a:pt x="13128" y="16800"/>
                    </a:cubicBezTo>
                    <a:cubicBezTo>
                      <a:pt x="13323" y="16974"/>
                      <a:pt x="13581" y="16884"/>
                      <a:pt x="13705" y="16605"/>
                    </a:cubicBezTo>
                    <a:cubicBezTo>
                      <a:pt x="13708" y="16593"/>
                      <a:pt x="14152" y="15603"/>
                      <a:pt x="14795" y="15540"/>
                    </a:cubicBezTo>
                    <a:cubicBezTo>
                      <a:pt x="15240" y="15510"/>
                      <a:pt x="15712" y="15901"/>
                      <a:pt x="16200" y="16740"/>
                    </a:cubicBezTo>
                    <a:cubicBezTo>
                      <a:pt x="16285" y="16880"/>
                      <a:pt x="16396" y="16950"/>
                      <a:pt x="16514" y="16950"/>
                    </a:cubicBezTo>
                    <a:cubicBezTo>
                      <a:pt x="16607" y="16950"/>
                      <a:pt x="16710" y="16907"/>
                      <a:pt x="16787" y="16815"/>
                    </a:cubicBezTo>
                    <a:cubicBezTo>
                      <a:pt x="16962" y="16601"/>
                      <a:pt x="16980" y="16215"/>
                      <a:pt x="16829" y="15960"/>
                    </a:cubicBezTo>
                    <a:cubicBezTo>
                      <a:pt x="16165" y="14819"/>
                      <a:pt x="15454" y="14290"/>
                      <a:pt x="14732" y="14354"/>
                    </a:cubicBezTo>
                    <a:cubicBezTo>
                      <a:pt x="14184" y="14408"/>
                      <a:pt x="13755" y="14815"/>
                      <a:pt x="13453" y="15210"/>
                    </a:cubicBezTo>
                    <a:cubicBezTo>
                      <a:pt x="12954" y="14475"/>
                      <a:pt x="12430" y="14081"/>
                      <a:pt x="11902" y="14024"/>
                    </a:cubicBezTo>
                    <a:cubicBezTo>
                      <a:pt x="11249" y="12945"/>
                      <a:pt x="10569" y="12405"/>
                      <a:pt x="9858" y="12494"/>
                    </a:cubicBezTo>
                    <a:close/>
                  </a:path>
                </a:pathLst>
              </a:custGeom>
              <a:solidFill>
                <a:srgbClr val="2A9D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1" tIns="38101" rIns="38101" bIns="38101" numCol="1" anchor="ctr">
                <a:noAutofit/>
              </a:bodyPr>
              <a:lstStyle/>
              <a:p>
                <a:pPr marL="0" marR="0" lvl="0" indent="0" algn="ctr" defTabSz="45720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sym typeface="Gill Sans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3462581" y="8650536"/>
              <a:ext cx="0" cy="318487"/>
            </a:xfrm>
            <a:prstGeom prst="line">
              <a:avLst/>
            </a:prstGeom>
            <a:ln w="57150">
              <a:solidFill>
                <a:srgbClr val="2A9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7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746E35-99B2-DBAB-E8DD-20A81E59A9ED}"/>
              </a:ext>
            </a:extLst>
          </p:cNvPr>
          <p:cNvSpPr/>
          <p:nvPr/>
        </p:nvSpPr>
        <p:spPr>
          <a:xfrm>
            <a:off x="408214" y="876822"/>
            <a:ext cx="11200432" cy="5874707"/>
          </a:xfrm>
          <a:custGeom>
            <a:avLst/>
            <a:gdLst>
              <a:gd name="connsiteX0" fmla="*/ 0 w 11589952"/>
              <a:gd name="connsiteY0" fmla="*/ 0 h 3988051"/>
              <a:gd name="connsiteX1" fmla="*/ 11589952 w 11589952"/>
              <a:gd name="connsiteY1" fmla="*/ 0 h 3988051"/>
              <a:gd name="connsiteX2" fmla="*/ 11589952 w 11589952"/>
              <a:gd name="connsiteY2" fmla="*/ 3988051 h 3988051"/>
              <a:gd name="connsiteX3" fmla="*/ 0 w 11589952"/>
              <a:gd name="connsiteY3" fmla="*/ 3988051 h 3988051"/>
              <a:gd name="connsiteX4" fmla="*/ 0 w 11589952"/>
              <a:gd name="connsiteY4" fmla="*/ 0 h 39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3988051">
                <a:moveTo>
                  <a:pt x="0" y="0"/>
                </a:moveTo>
                <a:lnTo>
                  <a:pt x="11589952" y="0"/>
                </a:lnTo>
                <a:lnTo>
                  <a:pt x="11589952" y="3988051"/>
                </a:lnTo>
                <a:lnTo>
                  <a:pt x="0" y="3988051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8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46796" rIns="899509" bIns="170688" numCol="1" spcCol="1270" anchor="t" anchorCtr="0">
            <a:noAutofit/>
          </a:bodyPr>
          <a:lstStyle/>
          <a:p>
            <a:pPr marL="57150" lvl="1" indent="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 dirty="0"/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1033088-311A-8F3F-20C6-84564BF2DB74}"/>
              </a:ext>
            </a:extLst>
          </p:cNvPr>
          <p:cNvSpPr/>
          <p:nvPr/>
        </p:nvSpPr>
        <p:spPr>
          <a:xfrm>
            <a:off x="714088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Timecard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7E823-6982-DEA0-AAF8-C2221CA03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18" y="1454328"/>
            <a:ext cx="8281297" cy="508752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C90B9-9622-5C1F-81EB-C321F247431B}"/>
              </a:ext>
            </a:extLst>
          </p:cNvPr>
          <p:cNvSpPr txBox="1"/>
          <p:nvPr/>
        </p:nvSpPr>
        <p:spPr>
          <a:xfrm>
            <a:off x="10192871" y="2934610"/>
            <a:ext cx="1415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KEY</a:t>
            </a:r>
            <a:r>
              <a:rPr lang="en-US" sz="1400" dirty="0"/>
              <a:t>:</a:t>
            </a:r>
          </a:p>
          <a:p>
            <a:r>
              <a:rPr lang="en-US" sz="1400" dirty="0"/>
              <a:t>1-Name</a:t>
            </a:r>
          </a:p>
          <a:p>
            <a:r>
              <a:rPr lang="en-US" sz="1400" dirty="0"/>
              <a:t>2-Pay period</a:t>
            </a:r>
          </a:p>
          <a:p>
            <a:r>
              <a:rPr lang="en-US" sz="1400" dirty="0"/>
              <a:t>3-Daily total</a:t>
            </a:r>
          </a:p>
          <a:p>
            <a:r>
              <a:rPr lang="en-US" sz="1400" dirty="0"/>
              <a:t>4-Period total</a:t>
            </a:r>
          </a:p>
          <a:p>
            <a:r>
              <a:rPr lang="en-US" sz="1400" dirty="0"/>
              <a:t>5-Tabs</a:t>
            </a:r>
          </a:p>
          <a:p>
            <a:r>
              <a:rPr lang="en-US" sz="1400" dirty="0"/>
              <a:t>6-Summary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817BB-FEEB-B76F-283D-9D9635AD620C}"/>
              </a:ext>
            </a:extLst>
          </p:cNvPr>
          <p:cNvSpPr/>
          <p:nvPr/>
        </p:nvSpPr>
        <p:spPr>
          <a:xfrm>
            <a:off x="10211056" y="2884625"/>
            <a:ext cx="1154408" cy="1700408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015E7-2E75-D4A5-0772-9B10965D5BC0}"/>
              </a:ext>
            </a:extLst>
          </p:cNvPr>
          <p:cNvSpPr/>
          <p:nvPr/>
        </p:nvSpPr>
        <p:spPr>
          <a:xfrm>
            <a:off x="1801038" y="5420139"/>
            <a:ext cx="8281297" cy="159026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 w="19050">
            <a:solidFill>
              <a:srgbClr val="E461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DE8A8A8-3C40-0E5C-42DB-3B6A6006305B}"/>
              </a:ext>
            </a:extLst>
          </p:cNvPr>
          <p:cNvSpPr/>
          <p:nvPr/>
        </p:nvSpPr>
        <p:spPr>
          <a:xfrm rot="2301057" flipH="1">
            <a:off x="6830195" y="3782930"/>
            <a:ext cx="495868" cy="18636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Slider Bar</a:t>
            </a:r>
          </a:p>
        </p:txBody>
      </p:sp>
    </p:spTree>
    <p:extLst>
      <p:ext uri="{BB962C8B-B14F-4D97-AF65-F5344CB8AC3E}">
        <p14:creationId xmlns:p14="http://schemas.microsoft.com/office/powerpoint/2010/main" val="179843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1176527" y="1263988"/>
            <a:ext cx="9838944" cy="4330024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59F5EC-7279-0EC1-D360-F78FCD8A6945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Timecard Review App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8D588-4EC1-3A5A-597B-E1392060B596}"/>
              </a:ext>
            </a:extLst>
          </p:cNvPr>
          <p:cNvSpPr txBox="1"/>
          <p:nvPr/>
        </p:nvSpPr>
        <p:spPr>
          <a:xfrm>
            <a:off x="1582271" y="1781206"/>
            <a:ext cx="338865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 for Employees </a:t>
            </a:r>
          </a:p>
          <a:p>
            <a:pPr marL="609585" lvl="2" defTabSz="1022350">
              <a:spcBef>
                <a:spcPct val="0"/>
              </a:spcBef>
              <a:spcAft>
                <a:spcPct val="15000"/>
              </a:spcAft>
            </a:pPr>
            <a:r>
              <a:rPr lang="en-US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RIT Timecard  Review App</a:t>
            </a:r>
            <a:endParaRPr lang="en-US" u="sng" kern="100" dirty="0">
              <a:solidFill>
                <a:srgbClr val="4678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punch at a clock, use the app to 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verify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682DE-91FE-1B1F-16F4-80E824E4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485" y="1594512"/>
            <a:ext cx="2563586" cy="38273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7C17A-46A3-AA8A-24FC-DE1926EFF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674" y="1594513"/>
            <a:ext cx="2493698" cy="38273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E82F02-44C7-667F-7B09-00E9ECC64007}"/>
              </a:ext>
            </a:extLst>
          </p:cNvPr>
          <p:cNvSpPr/>
          <p:nvPr/>
        </p:nvSpPr>
        <p:spPr>
          <a:xfrm>
            <a:off x="5501148" y="3923071"/>
            <a:ext cx="2094271" cy="147484"/>
          </a:xfrm>
          <a:prstGeom prst="round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755374" y="1241720"/>
            <a:ext cx="10601739" cy="4330024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0" lvl="1" algn="l" defTabSz="1022350">
              <a:spcBef>
                <a:spcPct val="0"/>
              </a:spcBef>
              <a:spcAft>
                <a:spcPct val="1500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/>
              </a:rPr>
              <a:t>Recording Your Time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 punches in ‘real time’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  <a:latin typeface="Arial" panose="020B0604020202020204"/>
              </a:rPr>
              <a:t>Record exact start &amp; end times…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the minute!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lvl="1" defTabSz="1022350">
              <a:spcBef>
                <a:spcPct val="0"/>
              </a:spcBef>
              <a:spcAft>
                <a:spcPct val="15000"/>
              </a:spcAft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Punch in &amp; out for meal periods </a:t>
            </a:r>
            <a:endParaRPr lang="en-US" sz="2200" dirty="0">
              <a:solidFill>
                <a:srgbClr val="000000"/>
              </a:solidFill>
              <a:latin typeface="Arial" panose="020B0604020202020204"/>
            </a:endParaRP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  <a:latin typeface="Arial" panose="020B0604020202020204"/>
              </a:rPr>
              <a:t>24-hour day of rest required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  <a:latin typeface="Arial" panose="020B0604020202020204"/>
              </a:rPr>
              <a:t>Take 30-min meal break between 11am &amp; 2pm for daily shifts &gt;6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/>
              </a:rPr>
              <a:t>hrs</a:t>
            </a:r>
            <a:endParaRPr lang="en-US" sz="2200" dirty="0">
              <a:solidFill>
                <a:srgbClr val="000000"/>
              </a:solidFill>
              <a:latin typeface="Arial" panose="020B0604020202020204"/>
            </a:endParaRP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200" u="sng" kern="1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 Dept of Labor - Day of Rest &amp; Meal Periods</a:t>
            </a:r>
            <a:endParaRPr lang="en-US" sz="2200" kern="100" dirty="0">
              <a:solidFill>
                <a:schemeClr val="accent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1" defTabSz="1022350">
              <a:spcBef>
                <a:spcPct val="0"/>
              </a:spcBef>
              <a:spcAft>
                <a:spcPct val="15000"/>
              </a:spcAft>
            </a:pPr>
            <a:endParaRPr lang="en-US" sz="23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59F5EC-7279-0EC1-D360-F78FCD8A6945}"/>
              </a:ext>
            </a:extLst>
          </p:cNvPr>
          <p:cNvSpPr/>
          <p:nvPr/>
        </p:nvSpPr>
        <p:spPr>
          <a:xfrm>
            <a:off x="551330" y="656266"/>
            <a:ext cx="11016378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Compliant Practices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D71C46-90A6-DBE7-829E-57DE3F789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64" y="2923093"/>
            <a:ext cx="6588356" cy="6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1010060" y="1008455"/>
            <a:ext cx="10475921" cy="4634699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0" lvl="1" algn="l" defTabSz="1022350">
              <a:spcBef>
                <a:spcPct val="0"/>
              </a:spcBef>
              <a:spcAft>
                <a:spcPct val="150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/>
              </a:rPr>
              <a:t>Kronos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Supervisors:</a:t>
            </a:r>
          </a:p>
          <a:p>
            <a:pPr marL="342900" lvl="1" indent="-342900" algn="l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timecards throughout pay period</a:t>
            </a:r>
          </a:p>
          <a:p>
            <a:pPr marL="342900" lvl="1" indent="-342900" algn="l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Sign-off every other Friday: </a:t>
            </a:r>
            <a:r>
              <a:rPr lang="en-US" sz="23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Kronos Signoff Schedule</a:t>
            </a:r>
            <a:endParaRPr lang="en-US" sz="23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485" lvl="2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kumimoji="0" lang="en-US" sz="2300" b="0" i="0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Verify accuracy before sign-off</a:t>
            </a:r>
            <a:endParaRPr kumimoji="0" lang="en-US" sz="23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1" indent="-342900" algn="l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Managers who delegate remain responsible for oversight</a:t>
            </a:r>
            <a:endParaRPr lang="en-US" sz="2300" dirty="0">
              <a:solidFill>
                <a:srgbClr val="000000"/>
              </a:solidFill>
              <a:latin typeface="Arial" panose="020B0604020202020204"/>
            </a:endParaRPr>
          </a:p>
          <a:p>
            <a:pPr marL="952485" lvl="2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Stay informed &amp; engaged; </a:t>
            </a:r>
            <a:r>
              <a:rPr lang="en-US" sz="2300" dirty="0">
                <a:solidFill>
                  <a:srgbClr val="000000"/>
                </a:solidFill>
                <a:latin typeface="Arial" panose="020B0604020202020204"/>
              </a:rPr>
              <a:t>timecard access recommended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lvl="1" indent="-342900" algn="l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Ensure compliance &amp; address discrepancies promptly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000000"/>
                </a:solidFill>
                <a:latin typeface="Arial" panose="020B0604020202020204"/>
              </a:rPr>
              <a:t>Recordkeeping: retain backup on file share for 3 years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52485" lvl="2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hlinkClick r:id="rId4"/>
              </a:rPr>
              <a:t>Legal Affairs Document Retention Guidelines</a:t>
            </a:r>
            <a:r>
              <a:rPr lang="en-US" sz="2300" dirty="0"/>
              <a:t> </a:t>
            </a:r>
          </a:p>
          <a:p>
            <a:pPr marL="342900" lvl="1" indent="-342900" defTabSz="10223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Be a Timekeeping Ambassador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38185" lvl="2" indent="-228600" defTabSz="1022350"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3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59F5EC-7279-0EC1-D360-F78FCD8A6945}"/>
              </a:ext>
            </a:extLst>
          </p:cNvPr>
          <p:cNvSpPr/>
          <p:nvPr/>
        </p:nvSpPr>
        <p:spPr>
          <a:xfrm>
            <a:off x="844719" y="656266"/>
            <a:ext cx="1083020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Compliant Practices</a:t>
            </a:r>
          </a:p>
        </p:txBody>
      </p:sp>
    </p:spTree>
    <p:extLst>
      <p:ext uri="{BB962C8B-B14F-4D97-AF65-F5344CB8AC3E}">
        <p14:creationId xmlns:p14="http://schemas.microsoft.com/office/powerpoint/2010/main" val="44706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ED960B-6928-A228-E4E2-E29C89D4FEDB}"/>
              </a:ext>
            </a:extLst>
          </p:cNvPr>
          <p:cNvSpPr/>
          <p:nvPr/>
        </p:nvSpPr>
        <p:spPr>
          <a:xfrm>
            <a:off x="272085" y="1005741"/>
            <a:ext cx="11435502" cy="4921530"/>
          </a:xfrm>
          <a:custGeom>
            <a:avLst/>
            <a:gdLst>
              <a:gd name="connsiteX0" fmla="*/ 0 w 11589952"/>
              <a:gd name="connsiteY0" fmla="*/ 0 h 4435200"/>
              <a:gd name="connsiteX1" fmla="*/ 11589952 w 11589952"/>
              <a:gd name="connsiteY1" fmla="*/ 0 h 4435200"/>
              <a:gd name="connsiteX2" fmla="*/ 11589952 w 11589952"/>
              <a:gd name="connsiteY2" fmla="*/ 4435200 h 4435200"/>
              <a:gd name="connsiteX3" fmla="*/ 0 w 11589952"/>
              <a:gd name="connsiteY3" fmla="*/ 4435200 h 4435200"/>
              <a:gd name="connsiteX4" fmla="*/ 0 w 11589952"/>
              <a:gd name="connsiteY4" fmla="*/ 0 h 44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435200">
                <a:moveTo>
                  <a:pt x="0" y="0"/>
                </a:moveTo>
                <a:lnTo>
                  <a:pt x="11589952" y="0"/>
                </a:lnTo>
                <a:lnTo>
                  <a:pt x="11589952" y="4435200"/>
                </a:lnTo>
                <a:lnTo>
                  <a:pt x="0" y="443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333248" rIns="899509" bIns="113792" numCol="1" spcCol="1270" anchor="t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kern="1200" dirty="0"/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kern="1200" dirty="0"/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A6C2E4-3716-117C-C3A3-72E83F4E0BD6}"/>
              </a:ext>
            </a:extLst>
          </p:cNvPr>
          <p:cNvSpPr/>
          <p:nvPr/>
        </p:nvSpPr>
        <p:spPr>
          <a:xfrm>
            <a:off x="844720" y="803227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chemeClr val="bg1"/>
                </a:solidFill>
              </a:rPr>
              <a:t>Audit Flags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65585-8CAB-B8F0-DDF9-6A2619B8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07" y="3317616"/>
            <a:ext cx="8510584" cy="2456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F9938-F57E-5635-0694-B64F1B8FC360}"/>
              </a:ext>
            </a:extLst>
          </p:cNvPr>
          <p:cNvSpPr txBox="1"/>
          <p:nvPr/>
        </p:nvSpPr>
        <p:spPr>
          <a:xfrm>
            <a:off x="859822" y="1690230"/>
            <a:ext cx="899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Entering punches all at once</a:t>
            </a:r>
          </a:p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Excessive edits</a:t>
            </a:r>
          </a:p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Time entries when off the 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83620-4923-7421-0CCC-1E9F2509646B}"/>
              </a:ext>
            </a:extLst>
          </p:cNvPr>
          <p:cNvSpPr txBox="1"/>
          <p:nvPr/>
        </p:nvSpPr>
        <p:spPr>
          <a:xfrm>
            <a:off x="6481403" y="1675562"/>
            <a:ext cx="5921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Missing or late meal breaks</a:t>
            </a:r>
          </a:p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/>
              <a:t>Persistent rounding</a:t>
            </a:r>
          </a:p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Canned punches</a:t>
            </a: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600" kern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C51B2E-881D-25C6-543E-D727BC69ADEF}"/>
              </a:ext>
            </a:extLst>
          </p:cNvPr>
          <p:cNvSpPr/>
          <p:nvPr/>
        </p:nvSpPr>
        <p:spPr>
          <a:xfrm>
            <a:off x="6481403" y="2465614"/>
            <a:ext cx="3375464" cy="4249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1021862" y="983914"/>
            <a:ext cx="10475921" cy="5127964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0" lvl="1" algn="l" defTabSz="1022350">
              <a:spcBef>
                <a:spcPct val="0"/>
              </a:spcBef>
              <a:spcAft>
                <a:spcPct val="15000"/>
              </a:spcAft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59F5EC-7279-0EC1-D360-F78FCD8A6945}"/>
              </a:ext>
            </a:extLst>
          </p:cNvPr>
          <p:cNvSpPr/>
          <p:nvPr/>
        </p:nvSpPr>
        <p:spPr>
          <a:xfrm>
            <a:off x="844719" y="656266"/>
            <a:ext cx="1083020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Kronos Audit Tab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ADA87F-5EF3-C6A6-E733-771A21BB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74" y="3870276"/>
            <a:ext cx="10096826" cy="2019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93525-1993-3B82-C640-E6E5538563F6}"/>
              </a:ext>
            </a:extLst>
          </p:cNvPr>
          <p:cNvSpPr txBox="1"/>
          <p:nvPr/>
        </p:nvSpPr>
        <p:spPr>
          <a:xfrm>
            <a:off x="1767480" y="2047282"/>
            <a:ext cx="460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Useful resource: </a:t>
            </a:r>
          </a:p>
          <a:p>
            <a:pPr algn="ctr"/>
            <a:r>
              <a:rPr lang="en-US" sz="2300" dirty="0"/>
              <a:t>The audit tab is located at the bottom of timecards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FC58F7-F190-9C8D-817B-A7D4D16AC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660" y="1538946"/>
            <a:ext cx="4037074" cy="25650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10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DFFBD-3D87-BA2A-8D50-AB1A6548A9F7}"/>
              </a:ext>
            </a:extLst>
          </p:cNvPr>
          <p:cNvSpPr/>
          <p:nvPr/>
        </p:nvSpPr>
        <p:spPr>
          <a:xfrm>
            <a:off x="537882" y="874919"/>
            <a:ext cx="11134166" cy="4568526"/>
          </a:xfrm>
          <a:custGeom>
            <a:avLst/>
            <a:gdLst>
              <a:gd name="connsiteX0" fmla="*/ 0 w 11589952"/>
              <a:gd name="connsiteY0" fmla="*/ 0 h 4568526"/>
              <a:gd name="connsiteX1" fmla="*/ 11589952 w 11589952"/>
              <a:gd name="connsiteY1" fmla="*/ 0 h 4568526"/>
              <a:gd name="connsiteX2" fmla="*/ 11589952 w 11589952"/>
              <a:gd name="connsiteY2" fmla="*/ 4568526 h 4568526"/>
              <a:gd name="connsiteX3" fmla="*/ 0 w 11589952"/>
              <a:gd name="connsiteY3" fmla="*/ 4568526 h 4568526"/>
              <a:gd name="connsiteX4" fmla="*/ 0 w 11589952"/>
              <a:gd name="connsiteY4" fmla="*/ 0 h 45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568526">
                <a:moveTo>
                  <a:pt x="0" y="0"/>
                </a:moveTo>
                <a:lnTo>
                  <a:pt x="11589952" y="0"/>
                </a:lnTo>
                <a:lnTo>
                  <a:pt x="11589952" y="4568526"/>
                </a:lnTo>
                <a:lnTo>
                  <a:pt x="0" y="4568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332992" rIns="899509" bIns="284480" numCol="1" spcCol="1270" anchor="t" anchorCtr="0">
            <a:noAutofit/>
          </a:bodyPr>
          <a:lstStyle/>
          <a:p>
            <a:pPr marL="0" lvl="1" algn="l" defTabSz="1778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kern="1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3A51225-2D40-8671-C94C-78792381DBB2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Questions</a:t>
            </a:r>
          </a:p>
        </p:txBody>
      </p:sp>
      <p:pic>
        <p:nvPicPr>
          <p:cNvPr id="3" name="Picture 2" descr="Cartoon of a cartoon character with his hand on his chin&#10;&#10;Description automatically generated">
            <a:extLst>
              <a:ext uri="{FF2B5EF4-FFF2-40B4-BE49-F238E27FC236}">
                <a16:creationId xmlns:a16="http://schemas.microsoft.com/office/drawing/2014/main" id="{05331491-A977-8254-AE7B-2CF4532F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854" y="1864332"/>
            <a:ext cx="4226336" cy="31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746E35-99B2-DBAB-E8DD-20A81E59A9ED}"/>
              </a:ext>
            </a:extLst>
          </p:cNvPr>
          <p:cNvSpPr/>
          <p:nvPr/>
        </p:nvSpPr>
        <p:spPr>
          <a:xfrm>
            <a:off x="408214" y="1290070"/>
            <a:ext cx="11397343" cy="4702516"/>
          </a:xfrm>
          <a:custGeom>
            <a:avLst/>
            <a:gdLst>
              <a:gd name="connsiteX0" fmla="*/ 0 w 11589952"/>
              <a:gd name="connsiteY0" fmla="*/ 0 h 3988051"/>
              <a:gd name="connsiteX1" fmla="*/ 11589952 w 11589952"/>
              <a:gd name="connsiteY1" fmla="*/ 0 h 3988051"/>
              <a:gd name="connsiteX2" fmla="*/ 11589952 w 11589952"/>
              <a:gd name="connsiteY2" fmla="*/ 3988051 h 3988051"/>
              <a:gd name="connsiteX3" fmla="*/ 0 w 11589952"/>
              <a:gd name="connsiteY3" fmla="*/ 3988051 h 3988051"/>
              <a:gd name="connsiteX4" fmla="*/ 0 w 11589952"/>
              <a:gd name="connsiteY4" fmla="*/ 0 h 39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3988051">
                <a:moveTo>
                  <a:pt x="0" y="0"/>
                </a:moveTo>
                <a:lnTo>
                  <a:pt x="11589952" y="0"/>
                </a:lnTo>
                <a:lnTo>
                  <a:pt x="11589952" y="3988051"/>
                </a:lnTo>
                <a:lnTo>
                  <a:pt x="0" y="3988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46796" rIns="899509" bIns="170688" numCol="1" spcCol="1270" anchor="t" anchorCtr="0">
            <a:noAutofit/>
          </a:bodyPr>
          <a:lstStyle/>
          <a:p>
            <a:pPr marL="57150" lvl="1" indent="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000" kern="1200" dirty="0"/>
          </a:p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kern="1200" dirty="0"/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1033088-311A-8F3F-20C6-84564BF2DB74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Kronos Access &amp; Recording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14FE0-DDCD-F5FB-E98E-49E7CE00A965}"/>
              </a:ext>
            </a:extLst>
          </p:cNvPr>
          <p:cNvSpPr txBox="1"/>
          <p:nvPr/>
        </p:nvSpPr>
        <p:spPr>
          <a:xfrm>
            <a:off x="844720" y="1496472"/>
            <a:ext cx="9878025" cy="4898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STAFF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15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3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Kronos Self-Serve Access Request</a:t>
            </a:r>
            <a:endParaRPr lang="en-US" sz="23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300" dirty="0">
                <a:latin typeface="+mj-lt"/>
                <a:ea typeface="Times New Roman" panose="02020603050405020304" pitchFamily="18" charset="0"/>
              </a:rPr>
              <a:t>Allows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editing of time and entry of vacation &amp; sick absences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u="sng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Timeclocks on Campus</a:t>
            </a:r>
            <a:r>
              <a:rPr lang="en-US" sz="2300" kern="10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300" dirty="0">
                <a:effectLst/>
                <a:latin typeface="+mj-lt"/>
                <a:ea typeface="Times New Roman" panose="02020603050405020304" pitchFamily="18" charset="0"/>
              </a:rPr>
              <a:t>60+ locations)</a:t>
            </a: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dirty="0"/>
              <a:t>M</a:t>
            </a:r>
            <a:r>
              <a:rPr lang="en-US" sz="2300" kern="1200" dirty="0"/>
              <a:t>ethod of access determined at department level</a:t>
            </a:r>
          </a:p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300" kern="1200" dirty="0">
              <a:highlight>
                <a:srgbClr val="FFFF00"/>
              </a:highlight>
            </a:endParaRPr>
          </a:p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300" kern="1200" dirty="0"/>
              <a:t>STUDENTS</a:t>
            </a: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Access is granted as part of the student hire process</a:t>
            </a:r>
            <a:endParaRPr lang="en-US" sz="2300" kern="100" dirty="0">
              <a:solidFill>
                <a:srgbClr val="0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  <a:hlinkClick r:id="rId4"/>
            </a:endParaRP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u="sng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Timeclocks on Campus</a:t>
            </a:r>
            <a:r>
              <a:rPr lang="en-US" sz="2300" u="sng" kern="10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+mj-lt"/>
              <a:ea typeface="Aptos" panose="020B0004020202020204" pitchFamily="34" charset="0"/>
            </a:endParaRP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u="sng" kern="0" dirty="0">
                <a:solidFill>
                  <a:srgbClr val="46788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RIT Online Timeclock App</a:t>
            </a:r>
            <a:r>
              <a:rPr lang="en-US" sz="2300" kern="100" dirty="0">
                <a:solidFill>
                  <a:srgbClr val="46788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(web application for on-campus workers)</a:t>
            </a:r>
          </a:p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Pilot: Kronos Quick Time Stamp (for remote student workers)</a:t>
            </a:r>
          </a:p>
          <a:p>
            <a:pPr marL="5715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Solution for managing large groups: email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payroll@rit.edu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</a:rPr>
              <a:t> if interested</a:t>
            </a:r>
          </a:p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6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746E35-99B2-DBAB-E8DD-20A81E59A9ED}"/>
              </a:ext>
            </a:extLst>
          </p:cNvPr>
          <p:cNvSpPr/>
          <p:nvPr/>
        </p:nvSpPr>
        <p:spPr>
          <a:xfrm>
            <a:off x="272085" y="1195941"/>
            <a:ext cx="11589952" cy="4315860"/>
          </a:xfrm>
          <a:custGeom>
            <a:avLst/>
            <a:gdLst>
              <a:gd name="connsiteX0" fmla="*/ 0 w 11589952"/>
              <a:gd name="connsiteY0" fmla="*/ 0 h 3988051"/>
              <a:gd name="connsiteX1" fmla="*/ 11589952 w 11589952"/>
              <a:gd name="connsiteY1" fmla="*/ 0 h 3988051"/>
              <a:gd name="connsiteX2" fmla="*/ 11589952 w 11589952"/>
              <a:gd name="connsiteY2" fmla="*/ 3988051 h 3988051"/>
              <a:gd name="connsiteX3" fmla="*/ 0 w 11589952"/>
              <a:gd name="connsiteY3" fmla="*/ 3988051 h 3988051"/>
              <a:gd name="connsiteX4" fmla="*/ 0 w 11589952"/>
              <a:gd name="connsiteY4" fmla="*/ 0 h 398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3988051">
                <a:moveTo>
                  <a:pt x="0" y="0"/>
                </a:moveTo>
                <a:lnTo>
                  <a:pt x="11589952" y="0"/>
                </a:lnTo>
                <a:lnTo>
                  <a:pt x="11589952" y="3988051"/>
                </a:lnTo>
                <a:lnTo>
                  <a:pt x="0" y="3988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46796" rIns="899509" bIns="170688" numCol="1" spcCol="1270" anchor="t" anchorCtr="0">
            <a:noAutofit/>
          </a:bodyPr>
          <a:lstStyle/>
          <a:p>
            <a:pPr marL="57150" lvl="1" indent="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000" kern="1200" dirty="0"/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1033088-311A-8F3F-20C6-84564BF2DB74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Supervisor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ADD3D-7511-6996-048C-9C28F9AF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14" y="1613903"/>
            <a:ext cx="4722493" cy="3706394"/>
          </a:xfrm>
          <a:prstGeom prst="rect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02A8C8-D47A-BA01-61F4-CEBD2351B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78" y="1976164"/>
            <a:ext cx="4058573" cy="614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DCC22-0CC8-9CEE-E6B0-7F48A297F7B0}"/>
              </a:ext>
            </a:extLst>
          </p:cNvPr>
          <p:cNvSpPr txBox="1"/>
          <p:nvPr/>
        </p:nvSpPr>
        <p:spPr>
          <a:xfrm>
            <a:off x="514949" y="1998739"/>
            <a:ext cx="5006895" cy="3061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85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Kronos Supervisor Training</a:t>
            </a:r>
            <a:r>
              <a:rPr lang="en-US" sz="3200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Talent Roadmap RIT</a:t>
            </a:r>
          </a:p>
          <a:p>
            <a:pPr marL="22860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u="sng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Aptos" panose="020B0004020202020204" pitchFamily="34" charset="0"/>
              </a:rPr>
              <a:t>Other Important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Links:</a:t>
            </a: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u="sng" dirty="0">
                <a:effectLst/>
                <a:latin typeface="+mj-lt"/>
                <a:ea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 shortcut for Kronos access</a:t>
            </a:r>
            <a:endParaRPr lang="en-US" sz="1800" u="sng" dirty="0">
              <a:effectLst/>
              <a:latin typeface="+mj-lt"/>
              <a:ea typeface="Aptos" panose="020B00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u="sng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Kronos FAQs</a:t>
            </a:r>
            <a:endParaRPr lang="en-US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5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1174695" y="1237003"/>
            <a:ext cx="9870142" cy="4099240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0" lvl="3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/>
            </a:endParaRPr>
          </a:p>
          <a:p>
            <a:pPr marL="0" lvl="3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D2FA6D2-0828-83CE-6AF2-C3E99F5BD695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Timekeeping Notifications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ECFBF-A6BD-359D-970B-72F120CDC2DB}"/>
              </a:ext>
            </a:extLst>
          </p:cNvPr>
          <p:cNvSpPr txBox="1"/>
          <p:nvPr/>
        </p:nvSpPr>
        <p:spPr>
          <a:xfrm>
            <a:off x="1251124" y="4059784"/>
            <a:ext cx="82796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All notifications emailed to supervisors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To change Staff supv: RIT Supervisor Self Serve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To change Student supv: </a:t>
            </a:r>
            <a:r>
              <a:rPr lang="en-US" sz="1800" b="0" i="0" u="none" strike="noStrike" dirty="0">
                <a:effectLst/>
                <a:latin typeface="+mj-lt"/>
                <a:hlinkClick r:id="rId3"/>
              </a:rPr>
              <a:t>studentemployment</a:t>
            </a:r>
            <a:r>
              <a:rPr lang="en-US" sz="2000" b="0" i="0" u="none" strike="noStrike" dirty="0">
                <a:effectLst/>
                <a:latin typeface="Slack-Lato"/>
                <a:hlinkClick r:id="rId3"/>
              </a:rPr>
              <a:t>@rit.edu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78A703-6AB6-6AD8-08DB-EF1EAC0A9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87488"/>
              </p:ext>
            </p:extLst>
          </p:nvPr>
        </p:nvGraphicFramePr>
        <p:xfrm>
          <a:off x="2580933" y="1521757"/>
          <a:ext cx="557484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397">
                  <a:extLst>
                    <a:ext uri="{9D8B030D-6E8A-4147-A177-3AD203B41FA5}">
                      <a16:colId xmlns:a16="http://schemas.microsoft.com/office/drawing/2014/main" val="3283235245"/>
                    </a:ext>
                  </a:extLst>
                </a:gridCol>
                <a:gridCol w="2787446">
                  <a:extLst>
                    <a:ext uri="{9D8B030D-6E8A-4147-A177-3AD203B41FA5}">
                      <a16:colId xmlns:a16="http://schemas.microsoft.com/office/drawing/2014/main" val="1606340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Pertains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Missing 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2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Overlapping 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7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Staff/Students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Signoff Reminder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Staff/Students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24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Timecard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Staff/Students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439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05CAFF2-66D8-B1A3-A042-F5038ADF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668" y="3286623"/>
            <a:ext cx="3372889" cy="17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86" y="632835"/>
            <a:ext cx="11523674" cy="741889"/>
          </a:xfrm>
        </p:spPr>
        <p:txBody>
          <a:bodyPr/>
          <a:lstStyle/>
          <a:p>
            <a:r>
              <a:rPr lang="en-US" sz="3600" dirty="0"/>
              <a:t>Welcome to Today’s </a:t>
            </a:r>
            <a:r>
              <a:rPr lang="en-US" sz="3600" dirty="0" err="1"/>
              <a:t>CCoP</a:t>
            </a:r>
            <a:r>
              <a:rPr lang="en-US" sz="3600" dirty="0"/>
              <a:t> Session! 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9781" y="1200590"/>
            <a:ext cx="7525333" cy="495111"/>
          </a:xfrm>
        </p:spPr>
        <p:txBody>
          <a:bodyPr/>
          <a:lstStyle/>
          <a:p>
            <a:r>
              <a:rPr lang="en-US" sz="2400" dirty="0"/>
              <a:t>Zoom Tips &amp; Reminders: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4296" y="4541859"/>
            <a:ext cx="7930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remember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your microphone during a presentation and always be mindful of your surroundings when your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enabled. Click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^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icon to change your audio and video settings.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7524" y="2410890"/>
            <a:ext cx="1028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change your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Zoom Name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viewing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the meeting.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5077" y="3026603"/>
            <a:ext cx="1067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Communicate with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 with other members by using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feature.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11" y="4341957"/>
            <a:ext cx="1726461" cy="1852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4" y="1729563"/>
            <a:ext cx="489129" cy="475488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1515076" y="1770079"/>
            <a:ext cx="10265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Switch from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 Screen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Partial Screen View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 pressing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9781" y="2373201"/>
            <a:ext cx="859536" cy="475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07524" y="3681438"/>
            <a:ext cx="1067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make speaker, interpreter, or shared screen larger choose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Switch Screen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top right hand side of speaker box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91843" y="3773351"/>
            <a:ext cx="535407" cy="305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68" y="2978564"/>
            <a:ext cx="695325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58" y="4407360"/>
            <a:ext cx="7905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2" y="5162970"/>
            <a:ext cx="809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F6AC182-41BE-729B-187D-E12B4706D8BC}"/>
              </a:ext>
            </a:extLst>
          </p:cNvPr>
          <p:cNvSpPr/>
          <p:nvPr/>
        </p:nvSpPr>
        <p:spPr>
          <a:xfrm>
            <a:off x="556261" y="1003080"/>
            <a:ext cx="11079478" cy="5473285"/>
          </a:xfrm>
          <a:custGeom>
            <a:avLst/>
            <a:gdLst>
              <a:gd name="connsiteX0" fmla="*/ 0 w 11589952"/>
              <a:gd name="connsiteY0" fmla="*/ 0 h 4178278"/>
              <a:gd name="connsiteX1" fmla="*/ 11589952 w 11589952"/>
              <a:gd name="connsiteY1" fmla="*/ 0 h 4178278"/>
              <a:gd name="connsiteX2" fmla="*/ 11589952 w 11589952"/>
              <a:gd name="connsiteY2" fmla="*/ 4178278 h 4178278"/>
              <a:gd name="connsiteX3" fmla="*/ 0 w 11589952"/>
              <a:gd name="connsiteY3" fmla="*/ 4178278 h 4178278"/>
              <a:gd name="connsiteX4" fmla="*/ 0 w 11589952"/>
              <a:gd name="connsiteY4" fmla="*/ 0 h 41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178278">
                <a:moveTo>
                  <a:pt x="0" y="0"/>
                </a:moveTo>
                <a:lnTo>
                  <a:pt x="11589952" y="0"/>
                </a:lnTo>
                <a:lnTo>
                  <a:pt x="11589952" y="4178278"/>
                </a:lnTo>
                <a:lnTo>
                  <a:pt x="0" y="4178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02974" rIns="899509" bIns="14224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atin typeface="+mn-lt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+mn-lt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+mn-lt"/>
            </a:endParaRPr>
          </a:p>
          <a:p>
            <a:pPr marL="457200" lvl="2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+mn-lt"/>
            </a:endParaRPr>
          </a:p>
        </p:txBody>
      </p:sp>
      <p:pic>
        <p:nvPicPr>
          <p:cNvPr id="4" name="Picture 3" descr="A cartoon of a person looking at a computer screen&#10;&#10;Description automatically generated">
            <a:extLst>
              <a:ext uri="{FF2B5EF4-FFF2-40B4-BE49-F238E27FC236}">
                <a16:creationId xmlns:a16="http://schemas.microsoft.com/office/drawing/2014/main" id="{C0AA93A2-4E8B-E932-B2DD-1748A62B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24" y="1655245"/>
            <a:ext cx="3802401" cy="2471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6ECD7-32DB-EBA7-25E2-56243B4FD00F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Resolving Common</a:t>
            </a:r>
            <a:r>
              <a:rPr lang="en-US" sz="4000" dirty="0">
                <a:solidFill>
                  <a:srgbClr val="EEEEEE"/>
                </a:solidFill>
              </a:rPr>
              <a:t> Issues</a:t>
            </a:r>
            <a:endParaRPr lang="en-US" sz="4000" u="none" kern="1200" dirty="0">
              <a:solidFill>
                <a:srgbClr val="EEEEE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19925-2B07-6A85-E9C8-342CA2C9D321}"/>
              </a:ext>
            </a:extLst>
          </p:cNvPr>
          <p:cNvSpPr txBox="1"/>
          <p:nvPr/>
        </p:nvSpPr>
        <p:spPr>
          <a:xfrm>
            <a:off x="974775" y="1449859"/>
            <a:ext cx="10502560" cy="508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100" dirty="0">
                <a:latin typeface="+mj-lt"/>
              </a:rPr>
              <a:t>Helpful Links</a:t>
            </a:r>
            <a:endParaRPr lang="en-US" sz="2100" kern="1200" dirty="0">
              <a:latin typeface="+mj-lt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</a:pPr>
            <a:r>
              <a:rPr lang="en-US" sz="2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Request to Remove Signoff</a:t>
            </a:r>
            <a:endParaRPr lang="en-US" sz="21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</a:pPr>
            <a:r>
              <a:rPr lang="en-US" sz="2100" u="sng" dirty="0">
                <a:solidFill>
                  <a:srgbClr val="D95E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 Change Form for Staff</a:t>
            </a:r>
            <a:endParaRPr lang="en-US" sz="2100" u="sng" dirty="0">
              <a:solidFill>
                <a:srgbClr val="D95E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  <a:tab pos="1859280" algn="l"/>
              </a:tabLst>
            </a:pPr>
            <a:r>
              <a:rPr lang="en-US" sz="2100" u="sng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Payroll Change Request for Students</a:t>
            </a:r>
            <a:r>
              <a:rPr lang="en-US" sz="2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100" u="sng" kern="100" dirty="0">
                <a:solidFill>
                  <a:srgbClr val="D95E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 Tip Sheets</a:t>
            </a:r>
            <a:endParaRPr lang="en-US" sz="2100" u="sng" kern="100" dirty="0">
              <a:solidFill>
                <a:srgbClr val="D95E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100" u="sng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Payroll Change Requests for Students Video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en-US" sz="2100" dirty="0">
              <a:solidFill>
                <a:srgbClr val="1D1C1D"/>
              </a:solidFill>
              <a:latin typeface="+mj-lt"/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100" dirty="0"/>
              <a:t>What if I C</a:t>
            </a:r>
            <a:r>
              <a:rPr lang="en-US" sz="2100" kern="1200" dirty="0">
                <a:latin typeface="+mn-lt"/>
              </a:rPr>
              <a:t>an’t See a Timecard in Kronos?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How to View a Termed Timecard</a:t>
            </a:r>
            <a:endParaRPr lang="en-US" sz="21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100" kern="1200" dirty="0">
                <a:latin typeface="+mn-lt"/>
              </a:rPr>
              <a:t>For new employees, complete the hire process first; otherwise</a:t>
            </a:r>
            <a:r>
              <a:rPr lang="en-US" sz="2100" dirty="0"/>
              <a:t>, </a:t>
            </a:r>
            <a:r>
              <a:rPr lang="en-US" sz="2100" kern="1200" dirty="0">
                <a:latin typeface="+mn-lt"/>
              </a:rPr>
              <a:t>contact the RSC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100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0"/>
              </a:rPr>
              <a:t>How does my new employee get set up in Kronos?</a:t>
            </a:r>
            <a:endParaRPr lang="en-US" sz="2100" kern="1200" dirty="0">
              <a:latin typeface="+mn-lt"/>
            </a:endParaRPr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100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100" dirty="0">
                <a:ea typeface="Aptos" panose="020B0004020202020204" pitchFamily="34" charset="0"/>
                <a:cs typeface="Times New Roman" panose="02020603050405020304" pitchFamily="18" charset="0"/>
              </a:rPr>
              <a:t>Paid Sick Leave (PSL) for Students with Multiple Jobs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1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Full PSL balance is available to enter through each timecard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1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Payroll audits/corrects for overuse each pay period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01DA2B-342F-7521-C942-D120E73BB72A}"/>
              </a:ext>
            </a:extLst>
          </p:cNvPr>
          <p:cNvSpPr/>
          <p:nvPr/>
        </p:nvSpPr>
        <p:spPr>
          <a:xfrm>
            <a:off x="328851" y="1289956"/>
            <a:ext cx="11289361" cy="5428896"/>
          </a:xfrm>
          <a:custGeom>
            <a:avLst/>
            <a:gdLst>
              <a:gd name="connsiteX0" fmla="*/ 0 w 11589952"/>
              <a:gd name="connsiteY0" fmla="*/ 0 h 4418091"/>
              <a:gd name="connsiteX1" fmla="*/ 11589952 w 11589952"/>
              <a:gd name="connsiteY1" fmla="*/ 0 h 4418091"/>
              <a:gd name="connsiteX2" fmla="*/ 11589952 w 11589952"/>
              <a:gd name="connsiteY2" fmla="*/ 4418091 h 4418091"/>
              <a:gd name="connsiteX3" fmla="*/ 0 w 11589952"/>
              <a:gd name="connsiteY3" fmla="*/ 4418091 h 4418091"/>
              <a:gd name="connsiteX4" fmla="*/ 0 w 11589952"/>
              <a:gd name="connsiteY4" fmla="*/ 0 h 44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418091">
                <a:moveTo>
                  <a:pt x="0" y="0"/>
                </a:moveTo>
                <a:lnTo>
                  <a:pt x="11589952" y="0"/>
                </a:lnTo>
                <a:lnTo>
                  <a:pt x="11589952" y="4418091"/>
                </a:lnTo>
                <a:lnTo>
                  <a:pt x="0" y="44180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62625" rIns="899509" bIns="128016" numCol="1" spcCol="1270" anchor="t" anchorCtr="0">
            <a:no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RIT Payroll Resources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Payroll Forms &amp; Resources</a:t>
            </a:r>
            <a:endParaRPr lang="en-US" sz="22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2971800" algn="ctr"/>
                <a:tab pos="5943600" algn="r"/>
              </a:tabLs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Payroll Schedules</a:t>
            </a:r>
            <a:endParaRPr lang="en-US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2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  <a:hlinkClick r:id="rId5"/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Controller’s Office Training Videos</a:t>
            </a:r>
            <a:endParaRPr lang="en-US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Self Requesting Oracle Access (for online student payroll changes)</a:t>
            </a:r>
          </a:p>
          <a:p>
            <a:pPr marL="3429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How to Sign Up for Direct Deposit</a:t>
            </a:r>
            <a:endParaRPr lang="en-US" sz="2200" dirty="0">
              <a:latin typeface="+mj-lt"/>
            </a:endParaRPr>
          </a:p>
          <a:p>
            <a:pPr marL="3429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Accessing Paystubs </a:t>
            </a:r>
          </a:p>
          <a:p>
            <a:pPr>
              <a:tabLst>
                <a:tab pos="2971800" algn="ctr"/>
                <a:tab pos="5943600" algn="r"/>
              </a:tabLst>
            </a:pPr>
            <a:endParaRPr lang="en-US" sz="2200" u="sng" kern="100" dirty="0">
              <a:solidFill>
                <a:srgbClr val="467886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  <a:hlinkClick r:id="rId6"/>
            </a:endParaRP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2200" u="sng" kern="100" dirty="0">
                <a:solidFill>
                  <a:srgbClr val="467886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IACA Quaestor Newsletter - Volume 19, Issue 2</a:t>
            </a:r>
            <a:r>
              <a:rPr lang="en-US" sz="2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Importance of Timekeeping by Ellen Fustanio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RIT Talent Roadmap</a:t>
            </a:r>
            <a:r>
              <a:rPr lang="en-US" sz="2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– watch for upcoming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Employment Law training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RIT Service Center (RSC)</a:t>
            </a:r>
            <a:endParaRPr lang="en-US" sz="22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200" u="sng" kern="100" dirty="0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  <a:hlinkClick r:id="rId9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Timecard Conversion - Decimals to Minutes</a:t>
            </a:r>
            <a:endParaRPr lang="en-US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8C3AC7-1D9D-C605-4318-5F801EA6FA03}"/>
              </a:ext>
            </a:extLst>
          </p:cNvPr>
          <p:cNvSpPr/>
          <p:nvPr/>
        </p:nvSpPr>
        <p:spPr>
          <a:xfrm>
            <a:off x="688090" y="698155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solidFill>
                  <a:srgbClr val="EEEEEE"/>
                </a:solidFill>
              </a:rPr>
              <a:t>Additional Resources</a:t>
            </a:r>
            <a:endParaRPr lang="en-US" sz="4000" u="none" kern="12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478A95-C315-9130-DCAE-129C619333F7}"/>
              </a:ext>
            </a:extLst>
          </p:cNvPr>
          <p:cNvSpPr/>
          <p:nvPr/>
        </p:nvSpPr>
        <p:spPr>
          <a:xfrm>
            <a:off x="388705" y="1224833"/>
            <a:ext cx="11589952" cy="4408333"/>
          </a:xfrm>
          <a:custGeom>
            <a:avLst/>
            <a:gdLst>
              <a:gd name="connsiteX0" fmla="*/ 0 w 11589952"/>
              <a:gd name="connsiteY0" fmla="*/ 0 h 4233600"/>
              <a:gd name="connsiteX1" fmla="*/ 11589952 w 11589952"/>
              <a:gd name="connsiteY1" fmla="*/ 0 h 4233600"/>
              <a:gd name="connsiteX2" fmla="*/ 11589952 w 11589952"/>
              <a:gd name="connsiteY2" fmla="*/ 4233600 h 4233600"/>
              <a:gd name="connsiteX3" fmla="*/ 0 w 11589952"/>
              <a:gd name="connsiteY3" fmla="*/ 4233600 h 4233600"/>
              <a:gd name="connsiteX4" fmla="*/ 0 w 11589952"/>
              <a:gd name="connsiteY4" fmla="*/ 0 h 42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233600">
                <a:moveTo>
                  <a:pt x="0" y="0"/>
                </a:moveTo>
                <a:lnTo>
                  <a:pt x="11589952" y="0"/>
                </a:lnTo>
                <a:lnTo>
                  <a:pt x="11589952" y="4233600"/>
                </a:lnTo>
                <a:lnTo>
                  <a:pt x="0" y="42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583184" rIns="899509" bIns="199136" numCol="1" spcCol="1270" anchor="t" anchorCtr="0">
            <a:noAutofit/>
          </a:bodyPr>
          <a:lstStyle/>
          <a:p>
            <a:pPr marL="228600" lvl="1" indent="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kern="1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7619E1C-29C4-A61F-2BC8-BE153B0B8D73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Holiday Reminders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8BDD5-5F5B-6316-0F2A-F91BD9A6B0E6}"/>
              </a:ext>
            </a:extLst>
          </p:cNvPr>
          <p:cNvSpPr txBox="1"/>
          <p:nvPr/>
        </p:nvSpPr>
        <p:spPr>
          <a:xfrm>
            <a:off x="1046635" y="2274837"/>
            <a:ext cx="5947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HOLIDAY </a:t>
            </a:r>
            <a:r>
              <a:rPr lang="en-US" sz="2400" dirty="0">
                <a:latin typeface="+mj-lt"/>
              </a:rPr>
              <a:t>EARLY </a:t>
            </a:r>
            <a:r>
              <a:rPr lang="en-US" dirty="0">
                <a:latin typeface="+mj-lt"/>
              </a:rPr>
              <a:t>RELEASE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2pm Wed, 11/27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2pm</a:t>
            </a:r>
            <a:r>
              <a:rPr lang="en-US">
                <a:latin typeface="+mj-lt"/>
              </a:rPr>
              <a:t>, Tue 12/24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Early release days: employees receive 3 hours of </a:t>
            </a:r>
            <a:r>
              <a:rPr lang="en-US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pproved with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hlinkClick r:id="rId3"/>
              </a:rPr>
              <a:t>Holiday Early Release FAQs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087D7-B227-1763-636A-CE614ACAE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601" y="1916298"/>
            <a:ext cx="3589331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478A95-C315-9130-DCAE-129C619333F7}"/>
              </a:ext>
            </a:extLst>
          </p:cNvPr>
          <p:cNvSpPr/>
          <p:nvPr/>
        </p:nvSpPr>
        <p:spPr>
          <a:xfrm>
            <a:off x="308126" y="1039333"/>
            <a:ext cx="11589952" cy="4662190"/>
          </a:xfrm>
          <a:custGeom>
            <a:avLst/>
            <a:gdLst>
              <a:gd name="connsiteX0" fmla="*/ 0 w 11589952"/>
              <a:gd name="connsiteY0" fmla="*/ 0 h 4233600"/>
              <a:gd name="connsiteX1" fmla="*/ 11589952 w 11589952"/>
              <a:gd name="connsiteY1" fmla="*/ 0 h 4233600"/>
              <a:gd name="connsiteX2" fmla="*/ 11589952 w 11589952"/>
              <a:gd name="connsiteY2" fmla="*/ 4233600 h 4233600"/>
              <a:gd name="connsiteX3" fmla="*/ 0 w 11589952"/>
              <a:gd name="connsiteY3" fmla="*/ 4233600 h 4233600"/>
              <a:gd name="connsiteX4" fmla="*/ 0 w 11589952"/>
              <a:gd name="connsiteY4" fmla="*/ 0 h 42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233600">
                <a:moveTo>
                  <a:pt x="0" y="0"/>
                </a:moveTo>
                <a:lnTo>
                  <a:pt x="11589952" y="0"/>
                </a:lnTo>
                <a:lnTo>
                  <a:pt x="11589952" y="4233600"/>
                </a:lnTo>
                <a:lnTo>
                  <a:pt x="0" y="423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583184" rIns="899509" bIns="199136" numCol="1" spcCol="1270" anchor="t" anchorCtr="0">
            <a:noAutofit/>
          </a:bodyPr>
          <a:lstStyle/>
          <a:p>
            <a:endParaRPr lang="en-US" sz="2000" dirty="0"/>
          </a:p>
        </p:txBody>
      </p:sp>
      <p:pic>
        <p:nvPicPr>
          <p:cNvPr id="4" name="Picture 3" descr="A child in a yellow jacket&#10;&#10;Description automatically generated">
            <a:extLst>
              <a:ext uri="{FF2B5EF4-FFF2-40B4-BE49-F238E27FC236}">
                <a16:creationId xmlns:a16="http://schemas.microsoft.com/office/drawing/2014/main" id="{AD5E30A5-0756-6BD2-00BE-5B5446CF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23" y="1928266"/>
            <a:ext cx="3957677" cy="259001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7619E1C-29C4-A61F-2BC8-BE153B0B8D73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Holiday Reminders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12F3D-C775-9E37-AA9A-B1596BD081B9}"/>
              </a:ext>
            </a:extLst>
          </p:cNvPr>
          <p:cNvSpPr txBox="1"/>
          <p:nvPr/>
        </p:nvSpPr>
        <p:spPr>
          <a:xfrm>
            <a:off x="844720" y="1667376"/>
            <a:ext cx="8588829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Payroll will approve all holiday timecards:</a:t>
            </a:r>
          </a:p>
          <a:p>
            <a:pPr marL="0" lvl="1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Signoff Friday, 11/29 (for PE 11/28)</a:t>
            </a:r>
          </a:p>
          <a:p>
            <a:pPr marL="0" lvl="1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Signoff Friday, 12/27 (for PE 12/26)</a:t>
            </a:r>
          </a:p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Supervisor Actions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/>
              </a:rPr>
              <a:t>Add Approved w/Pay for early releases</a:t>
            </a:r>
          </a:p>
          <a:p>
            <a:pPr marL="0" lvl="1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holiday for part-timers</a:t>
            </a:r>
          </a:p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 cards for accuracy before &amp; after holiday </a:t>
            </a:r>
          </a:p>
          <a:p>
            <a:pPr marL="0" lvl="1" indent="0" algn="l" defTabSz="914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Submit payroll changes upon return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0386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A5914F3-55A7-BFC2-4ABA-ADA2B45AB68B}"/>
              </a:ext>
            </a:extLst>
          </p:cNvPr>
          <p:cNvSpPr/>
          <p:nvPr/>
        </p:nvSpPr>
        <p:spPr>
          <a:xfrm>
            <a:off x="271463" y="1244795"/>
            <a:ext cx="11590337" cy="4066241"/>
          </a:xfrm>
          <a:custGeom>
            <a:avLst/>
            <a:gdLst>
              <a:gd name="connsiteX0" fmla="*/ 0 w 11590337"/>
              <a:gd name="connsiteY0" fmla="*/ 0 h 3454456"/>
              <a:gd name="connsiteX1" fmla="*/ 11590337 w 11590337"/>
              <a:gd name="connsiteY1" fmla="*/ 0 h 3454456"/>
              <a:gd name="connsiteX2" fmla="*/ 11590337 w 11590337"/>
              <a:gd name="connsiteY2" fmla="*/ 3454456 h 3454456"/>
              <a:gd name="connsiteX3" fmla="*/ 0 w 11590337"/>
              <a:gd name="connsiteY3" fmla="*/ 3454456 h 3454456"/>
              <a:gd name="connsiteX4" fmla="*/ 0 w 11590337"/>
              <a:gd name="connsiteY4" fmla="*/ 0 h 34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337" h="3454456">
                <a:moveTo>
                  <a:pt x="0" y="0"/>
                </a:moveTo>
                <a:lnTo>
                  <a:pt x="11590337" y="0"/>
                </a:lnTo>
                <a:lnTo>
                  <a:pt x="11590337" y="3454456"/>
                </a:lnTo>
                <a:lnTo>
                  <a:pt x="0" y="34544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39" tIns="1332992" rIns="899539" bIns="284480" numCol="1" spcCol="1270" anchor="t" anchorCtr="0">
            <a:noAutofit/>
          </a:bodyPr>
          <a:lstStyle/>
          <a:p>
            <a:pPr marL="285750" lvl="1" indent="-285750" algn="l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4000" i="1" kern="1200" dirty="0"/>
          </a:p>
        </p:txBody>
      </p:sp>
      <p:pic>
        <p:nvPicPr>
          <p:cNvPr id="4" name="Picture 3" descr="A baby with a fist in the sand&#10;&#10;Description automatically generated">
            <a:extLst>
              <a:ext uri="{FF2B5EF4-FFF2-40B4-BE49-F238E27FC236}">
                <a16:creationId xmlns:a16="http://schemas.microsoft.com/office/drawing/2014/main" id="{8FFD569F-9511-1971-DA34-FD97792F5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13" y="2012357"/>
            <a:ext cx="4254962" cy="2833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7E4AB9-2D7A-21FE-762B-92EA60EE8EC3}"/>
              </a:ext>
            </a:extLst>
          </p:cNvPr>
          <p:cNvSpPr txBox="1"/>
          <p:nvPr/>
        </p:nvSpPr>
        <p:spPr>
          <a:xfrm>
            <a:off x="6932594" y="2954749"/>
            <a:ext cx="326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QUESTIONS</a:t>
            </a:r>
            <a:r>
              <a:rPr lang="en-US" sz="3600" dirty="0"/>
              <a:t>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995488-8990-BA1A-E9EE-22FF5730A9DD}"/>
              </a:ext>
            </a:extLst>
          </p:cNvPr>
          <p:cNvSpPr/>
          <p:nvPr/>
        </p:nvSpPr>
        <p:spPr>
          <a:xfrm>
            <a:off x="844720" y="73609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</a:t>
            </a:r>
            <a:r>
              <a:rPr lang="en-US" sz="4000" dirty="0">
                <a:solidFill>
                  <a:srgbClr val="EEEEEE"/>
                </a:solidFill>
                <a:latin typeface="Arial" panose="020B0604020202020204"/>
              </a:rPr>
              <a:t>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much for your…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TIME!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sz="4000" b="1" i="0" u="none" kern="12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5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A94BF1-8EFE-7F49-AF2F-0381DFCA2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610260"/>
            <a:ext cx="11589952" cy="696384"/>
          </a:xfrm>
        </p:spPr>
        <p:txBody>
          <a:bodyPr/>
          <a:lstStyle/>
          <a:p>
            <a:r>
              <a:rPr lang="en-US" dirty="0"/>
              <a:t>Good to knows!!!  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BD5EEB-9786-8447-AA55-E62C0BB057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377609"/>
            <a:ext cx="11589952" cy="5213691"/>
          </a:xfrm>
        </p:spPr>
        <p:txBody>
          <a:bodyPr>
            <a:noAutofit/>
          </a:bodyPr>
          <a:lstStyle/>
          <a:p>
            <a:r>
              <a:rPr lang="en-US" sz="2800" b="0" dirty="0"/>
              <a:t>Interpreter will be spotlighted &amp; Interpretation feature is turned on </a:t>
            </a:r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/>
              <a:t>Recordings and future trainings available on our website    </a:t>
            </a:r>
            <a:r>
              <a:rPr lang="en-US" sz="2800" b="0" dirty="0">
                <a:hlinkClick r:id="rId3"/>
              </a:rPr>
              <a:t>https://www.rit.edu/controller/community-practice</a:t>
            </a:r>
            <a:endParaRPr lang="en-US" sz="2800" b="0" dirty="0"/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/>
              <a:t>Please take the short survey that will be provided in chat to give us valuable feedback! </a:t>
            </a:r>
          </a:p>
          <a:p>
            <a:pPr marL="0" indent="0">
              <a:buNone/>
            </a:pPr>
            <a:r>
              <a:rPr lang="en-US" sz="2800" b="0" dirty="0"/>
              <a:t>    </a:t>
            </a:r>
            <a:r>
              <a:rPr lang="en-US" b="0" dirty="0">
                <a:hlinkClick r:id="rId4"/>
              </a:rPr>
              <a:t>https://rit.az1.qualtrics.com/jfe/form/SV_eD2AGwEuq4A7Lf0</a:t>
            </a:r>
            <a:endParaRPr lang="en-US" b="0" dirty="0"/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/>
              <a:t>Let’s meet the SMEs for today!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383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0FD170-0E58-0AFB-7085-830FA1BA9874}"/>
              </a:ext>
            </a:extLst>
          </p:cNvPr>
          <p:cNvSpPr/>
          <p:nvPr/>
        </p:nvSpPr>
        <p:spPr>
          <a:xfrm>
            <a:off x="1881040" y="1057387"/>
            <a:ext cx="8872304" cy="4517503"/>
          </a:xfrm>
          <a:custGeom>
            <a:avLst/>
            <a:gdLst>
              <a:gd name="connsiteX0" fmla="*/ 0 w 8183896"/>
              <a:gd name="connsiteY0" fmla="*/ 0 h 3477600"/>
              <a:gd name="connsiteX1" fmla="*/ 8183896 w 8183896"/>
              <a:gd name="connsiteY1" fmla="*/ 0 h 3477600"/>
              <a:gd name="connsiteX2" fmla="*/ 8183896 w 8183896"/>
              <a:gd name="connsiteY2" fmla="*/ 3477600 h 3477600"/>
              <a:gd name="connsiteX3" fmla="*/ 0 w 8183896"/>
              <a:gd name="connsiteY3" fmla="*/ 3477600 h 3477600"/>
              <a:gd name="connsiteX4" fmla="*/ 0 w 8183896"/>
              <a:gd name="connsiteY4" fmla="*/ 0 h 3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896" h="3477600">
                <a:moveTo>
                  <a:pt x="0" y="0"/>
                </a:moveTo>
                <a:lnTo>
                  <a:pt x="8183896" y="0"/>
                </a:lnTo>
                <a:lnTo>
                  <a:pt x="8183896" y="3477600"/>
                </a:lnTo>
                <a:lnTo>
                  <a:pt x="0" y="347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479044" rIns="899509" bIns="163576" numCol="1" spcCol="1270" anchor="t" anchorCtr="0">
            <a:noAutofit/>
          </a:bodyPr>
          <a:lstStyle/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Payroll, Timekeeping &amp; RSC Partners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Proper Timekeeping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dirty="0">
                <a:solidFill>
                  <a:srgbClr val="000000"/>
                </a:solidFill>
                <a:latin typeface="Arial" panose="020B0604020202020204"/>
              </a:rPr>
              <a:t>Timecard Overview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Compliant Practices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Audit Flags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Kronos Audit Tab</a:t>
            </a:r>
            <a:endParaRPr lang="en-US" sz="2300" dirty="0"/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Kronos Access &amp; Recording Methods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Timekeeping Notifications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Resolving Common Issues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Additional Resources</a:t>
            </a:r>
          </a:p>
          <a:p>
            <a:pPr marL="838185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Holiday Reminders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2A8C095-037C-4570-B7EB-46087C8F5613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solidFill>
                  <a:srgbClr val="EEEEEE"/>
                </a:solidFill>
              </a:rPr>
              <a:t>Timekeeping 101 Agenda</a:t>
            </a:r>
            <a:endParaRPr lang="en-US" sz="4000" u="none" kern="12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DFFBD-3D87-BA2A-8D50-AB1A6548A9F7}"/>
              </a:ext>
            </a:extLst>
          </p:cNvPr>
          <p:cNvSpPr/>
          <p:nvPr/>
        </p:nvSpPr>
        <p:spPr>
          <a:xfrm>
            <a:off x="272085" y="874919"/>
            <a:ext cx="11589952" cy="4568526"/>
          </a:xfrm>
          <a:custGeom>
            <a:avLst/>
            <a:gdLst>
              <a:gd name="connsiteX0" fmla="*/ 0 w 11589952"/>
              <a:gd name="connsiteY0" fmla="*/ 0 h 4568526"/>
              <a:gd name="connsiteX1" fmla="*/ 11589952 w 11589952"/>
              <a:gd name="connsiteY1" fmla="*/ 0 h 4568526"/>
              <a:gd name="connsiteX2" fmla="*/ 11589952 w 11589952"/>
              <a:gd name="connsiteY2" fmla="*/ 4568526 h 4568526"/>
              <a:gd name="connsiteX3" fmla="*/ 0 w 11589952"/>
              <a:gd name="connsiteY3" fmla="*/ 4568526 h 4568526"/>
              <a:gd name="connsiteX4" fmla="*/ 0 w 11589952"/>
              <a:gd name="connsiteY4" fmla="*/ 0 h 45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568526">
                <a:moveTo>
                  <a:pt x="0" y="0"/>
                </a:moveTo>
                <a:lnTo>
                  <a:pt x="11589952" y="0"/>
                </a:lnTo>
                <a:lnTo>
                  <a:pt x="11589952" y="4568526"/>
                </a:lnTo>
                <a:lnTo>
                  <a:pt x="0" y="4568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332992" rIns="899509" bIns="284480" numCol="1" spcCol="1270" anchor="t" anchorCtr="0">
            <a:noAutofit/>
          </a:bodyPr>
          <a:lstStyle/>
          <a:p>
            <a:pPr marL="0" lvl="1" algn="l" defTabSz="1778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kern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A7357-1EFF-5EE2-D72A-D3D249A47CBF}"/>
              </a:ext>
            </a:extLst>
          </p:cNvPr>
          <p:cNvSpPr txBox="1"/>
          <p:nvPr/>
        </p:nvSpPr>
        <p:spPr>
          <a:xfrm>
            <a:off x="2364615" y="4325989"/>
            <a:ext cx="6516447" cy="555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1778000">
              <a:spcBef>
                <a:spcPct val="0"/>
              </a:spcBef>
              <a:spcAft>
                <a:spcPct val="15000"/>
              </a:spcAft>
            </a:pPr>
            <a:endParaRPr lang="en-US" sz="1050" kern="1200" dirty="0"/>
          </a:p>
          <a:p>
            <a:pPr marL="0" lvl="1" algn="l" defTabSz="1778000">
              <a:spcBef>
                <a:spcPct val="0"/>
              </a:spcBef>
              <a:spcAft>
                <a:spcPct val="15000"/>
              </a:spcAft>
            </a:pPr>
            <a:endParaRPr lang="en-US" sz="1800" kern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5653CF-6408-9754-F36A-64D03F79A32C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solidFill>
                  <a:srgbClr val="EEEEEE"/>
                </a:solidFill>
              </a:rPr>
              <a:t>Payroll</a:t>
            </a:r>
            <a:r>
              <a:rPr lang="en-US" sz="4000" u="none" kern="1200" dirty="0">
                <a:solidFill>
                  <a:srgbClr val="EEEEEE"/>
                </a:solidFill>
              </a:rPr>
              <a:t>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E193B-835F-3588-724F-5581F811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6" y="1605952"/>
            <a:ext cx="5505062" cy="1785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7E3CBC-C4D8-E6D3-ABB2-8FA40E0D9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479" y="2619843"/>
            <a:ext cx="4549164" cy="1785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F01C9-08C4-C7E2-2FF4-FD1729255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524" y="3653519"/>
            <a:ext cx="5038531" cy="16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DFFBD-3D87-BA2A-8D50-AB1A6548A9F7}"/>
              </a:ext>
            </a:extLst>
          </p:cNvPr>
          <p:cNvSpPr/>
          <p:nvPr/>
        </p:nvSpPr>
        <p:spPr>
          <a:xfrm>
            <a:off x="272085" y="874919"/>
            <a:ext cx="11589952" cy="4568526"/>
          </a:xfrm>
          <a:custGeom>
            <a:avLst/>
            <a:gdLst>
              <a:gd name="connsiteX0" fmla="*/ 0 w 11589952"/>
              <a:gd name="connsiteY0" fmla="*/ 0 h 4568526"/>
              <a:gd name="connsiteX1" fmla="*/ 11589952 w 11589952"/>
              <a:gd name="connsiteY1" fmla="*/ 0 h 4568526"/>
              <a:gd name="connsiteX2" fmla="*/ 11589952 w 11589952"/>
              <a:gd name="connsiteY2" fmla="*/ 4568526 h 4568526"/>
              <a:gd name="connsiteX3" fmla="*/ 0 w 11589952"/>
              <a:gd name="connsiteY3" fmla="*/ 4568526 h 4568526"/>
              <a:gd name="connsiteX4" fmla="*/ 0 w 11589952"/>
              <a:gd name="connsiteY4" fmla="*/ 0 h 45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568526">
                <a:moveTo>
                  <a:pt x="0" y="0"/>
                </a:moveTo>
                <a:lnTo>
                  <a:pt x="11589952" y="0"/>
                </a:lnTo>
                <a:lnTo>
                  <a:pt x="11589952" y="4568526"/>
                </a:lnTo>
                <a:lnTo>
                  <a:pt x="0" y="4568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332992" rIns="899509" bIns="284480" numCol="1" spcCol="1270" anchor="t" anchorCtr="0">
            <a:noAutofit/>
          </a:bodyPr>
          <a:lstStyle/>
          <a:p>
            <a:pPr marL="0" lvl="1" algn="l" defTabSz="1778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kern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A7357-1EFF-5EE2-D72A-D3D249A47CBF}"/>
              </a:ext>
            </a:extLst>
          </p:cNvPr>
          <p:cNvSpPr txBox="1"/>
          <p:nvPr/>
        </p:nvSpPr>
        <p:spPr>
          <a:xfrm>
            <a:off x="2364615" y="4325989"/>
            <a:ext cx="6516447" cy="555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1778000">
              <a:spcBef>
                <a:spcPct val="0"/>
              </a:spcBef>
              <a:spcAft>
                <a:spcPct val="15000"/>
              </a:spcAft>
            </a:pPr>
            <a:endParaRPr lang="en-US" sz="1050" kern="1200" dirty="0"/>
          </a:p>
          <a:p>
            <a:pPr marL="0" lvl="1" algn="l" defTabSz="1778000">
              <a:spcBef>
                <a:spcPct val="0"/>
              </a:spcBef>
              <a:spcAft>
                <a:spcPct val="15000"/>
              </a:spcAft>
            </a:pPr>
            <a:endParaRPr lang="en-US" sz="1800" kern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84021-396F-F791-DAAC-427633F9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5" y="1472884"/>
            <a:ext cx="4501819" cy="1613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4CFD0-1442-8004-AFA6-477FEB1BF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70" y="2698865"/>
            <a:ext cx="4324833" cy="172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7FB4A-F5BA-2748-FBD4-3E6F36DE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375" y="3595954"/>
            <a:ext cx="3958751" cy="16243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5653CF-6408-9754-F36A-64D03F79A32C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Payroll Partners</a:t>
            </a:r>
          </a:p>
        </p:txBody>
      </p:sp>
    </p:spTree>
    <p:extLst>
      <p:ext uri="{BB962C8B-B14F-4D97-AF65-F5344CB8AC3E}">
        <p14:creationId xmlns:p14="http://schemas.microsoft.com/office/powerpoint/2010/main" val="19889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DFFBD-3D87-BA2A-8D50-AB1A6548A9F7}"/>
              </a:ext>
            </a:extLst>
          </p:cNvPr>
          <p:cNvSpPr/>
          <p:nvPr/>
        </p:nvSpPr>
        <p:spPr>
          <a:xfrm>
            <a:off x="272085" y="874919"/>
            <a:ext cx="11589952" cy="4568526"/>
          </a:xfrm>
          <a:custGeom>
            <a:avLst/>
            <a:gdLst>
              <a:gd name="connsiteX0" fmla="*/ 0 w 11589952"/>
              <a:gd name="connsiteY0" fmla="*/ 0 h 4568526"/>
              <a:gd name="connsiteX1" fmla="*/ 11589952 w 11589952"/>
              <a:gd name="connsiteY1" fmla="*/ 0 h 4568526"/>
              <a:gd name="connsiteX2" fmla="*/ 11589952 w 11589952"/>
              <a:gd name="connsiteY2" fmla="*/ 4568526 h 4568526"/>
              <a:gd name="connsiteX3" fmla="*/ 0 w 11589952"/>
              <a:gd name="connsiteY3" fmla="*/ 4568526 h 4568526"/>
              <a:gd name="connsiteX4" fmla="*/ 0 w 11589952"/>
              <a:gd name="connsiteY4" fmla="*/ 0 h 45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568526">
                <a:moveTo>
                  <a:pt x="0" y="0"/>
                </a:moveTo>
                <a:lnTo>
                  <a:pt x="11589952" y="0"/>
                </a:lnTo>
                <a:lnTo>
                  <a:pt x="11589952" y="4568526"/>
                </a:lnTo>
                <a:lnTo>
                  <a:pt x="0" y="4568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1332992" rIns="899509" bIns="284480" numCol="1" spcCol="1270" anchor="t" anchorCtr="0">
            <a:noAutofit/>
          </a:bodyPr>
          <a:lstStyle/>
          <a:p>
            <a:pPr marL="0" lvl="1" algn="l" defTabSz="1778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kern="1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3A51225-2D40-8671-C94C-78792381DBB2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Kronos Gurus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C1D70-FDEF-F3AD-9DF3-21058A51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47" y="1561385"/>
            <a:ext cx="6697319" cy="2038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4722F-8F39-5939-AB6C-5A1CF8D4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51" y="3298236"/>
            <a:ext cx="5960202" cy="19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762921-A951-023A-1FAA-CF412269AD02}"/>
              </a:ext>
            </a:extLst>
          </p:cNvPr>
          <p:cNvSpPr/>
          <p:nvPr/>
        </p:nvSpPr>
        <p:spPr>
          <a:xfrm>
            <a:off x="272085" y="906016"/>
            <a:ext cx="11589952" cy="4972269"/>
          </a:xfrm>
          <a:custGeom>
            <a:avLst/>
            <a:gdLst>
              <a:gd name="connsiteX0" fmla="*/ 0 w 11589952"/>
              <a:gd name="connsiteY0" fmla="*/ 0 h 4132800"/>
              <a:gd name="connsiteX1" fmla="*/ 11589952 w 11589952"/>
              <a:gd name="connsiteY1" fmla="*/ 0 h 4132800"/>
              <a:gd name="connsiteX2" fmla="*/ 11589952 w 11589952"/>
              <a:gd name="connsiteY2" fmla="*/ 4132800 h 4132800"/>
              <a:gd name="connsiteX3" fmla="*/ 0 w 11589952"/>
              <a:gd name="connsiteY3" fmla="*/ 4132800 h 4132800"/>
              <a:gd name="connsiteX4" fmla="*/ 0 w 11589952"/>
              <a:gd name="connsiteY4" fmla="*/ 0 h 41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132800">
                <a:moveTo>
                  <a:pt x="0" y="0"/>
                </a:moveTo>
                <a:lnTo>
                  <a:pt x="11589952" y="0"/>
                </a:lnTo>
                <a:lnTo>
                  <a:pt x="11589952" y="4132800"/>
                </a:lnTo>
                <a:lnTo>
                  <a:pt x="0" y="413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853948" rIns="899509" bIns="291592" numCol="1" spcCol="1270" anchor="t" anchorCtr="0">
            <a:noAutofit/>
          </a:bodyPr>
          <a:lstStyle/>
          <a:p>
            <a:pPr marL="0" lvl="1" algn="l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7B331C-61E5-48C3-0CEA-A1F3B393D39F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u="none" kern="1200" dirty="0">
                <a:solidFill>
                  <a:srgbClr val="EEEEEE"/>
                </a:solidFill>
              </a:rPr>
              <a:t>RSC: One Stop Shop for Timekeeping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A298E-BCDC-DD38-40F8-78BFC06901C2}"/>
              </a:ext>
            </a:extLst>
          </p:cNvPr>
          <p:cNvSpPr txBox="1"/>
          <p:nvPr/>
        </p:nvSpPr>
        <p:spPr>
          <a:xfrm>
            <a:off x="844720" y="1720840"/>
            <a:ext cx="4162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https://help.rit.edu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(585) 475-5000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Expert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KBAs – knowledge base 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164E77-4B41-584E-27B5-9B966DAFF77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4587514" y="1601123"/>
            <a:ext cx="5877447" cy="4071590"/>
          </a:xfrm>
          <a:solidFill>
            <a:schemeClr val="bg1"/>
          </a:solidFill>
          <a:ln w="38100"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383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762921-A951-023A-1FAA-CF412269AD02}"/>
              </a:ext>
            </a:extLst>
          </p:cNvPr>
          <p:cNvSpPr/>
          <p:nvPr/>
        </p:nvSpPr>
        <p:spPr>
          <a:xfrm>
            <a:off x="272085" y="906017"/>
            <a:ext cx="11589952" cy="4132800"/>
          </a:xfrm>
          <a:custGeom>
            <a:avLst/>
            <a:gdLst>
              <a:gd name="connsiteX0" fmla="*/ 0 w 11589952"/>
              <a:gd name="connsiteY0" fmla="*/ 0 h 4132800"/>
              <a:gd name="connsiteX1" fmla="*/ 11589952 w 11589952"/>
              <a:gd name="connsiteY1" fmla="*/ 0 h 4132800"/>
              <a:gd name="connsiteX2" fmla="*/ 11589952 w 11589952"/>
              <a:gd name="connsiteY2" fmla="*/ 4132800 h 4132800"/>
              <a:gd name="connsiteX3" fmla="*/ 0 w 11589952"/>
              <a:gd name="connsiteY3" fmla="*/ 4132800 h 4132800"/>
              <a:gd name="connsiteX4" fmla="*/ 0 w 11589952"/>
              <a:gd name="connsiteY4" fmla="*/ 0 h 41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9952" h="4132800">
                <a:moveTo>
                  <a:pt x="0" y="0"/>
                </a:moveTo>
                <a:lnTo>
                  <a:pt x="11589952" y="0"/>
                </a:lnTo>
                <a:lnTo>
                  <a:pt x="11589952" y="4132800"/>
                </a:lnTo>
                <a:lnTo>
                  <a:pt x="0" y="413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09" tIns="853948" rIns="899509" bIns="291592" numCol="1" spcCol="1270" anchor="t" anchorCtr="0">
            <a:noAutofit/>
          </a:bodyPr>
          <a:lstStyle/>
          <a:p>
            <a:pPr marL="285750" lvl="1" indent="-285750" algn="l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100" kern="1200" dirty="0"/>
              <a:t>Timely, accurate paychecks</a:t>
            </a:r>
          </a:p>
          <a:p>
            <a:pPr marL="285750" lvl="1" indent="-285750" algn="l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100" kern="1200" dirty="0"/>
              <a:t>Federal &amp; state regulations (FLSA, </a:t>
            </a:r>
            <a:r>
              <a:rPr lang="en-US" sz="4100" kern="1200" dirty="0" err="1"/>
              <a:t>etc</a:t>
            </a:r>
            <a:r>
              <a:rPr lang="en-US" sz="4100" kern="1200" dirty="0"/>
              <a:t>)</a:t>
            </a:r>
          </a:p>
          <a:p>
            <a:pPr marL="285750" lvl="1" indent="-285750" algn="l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100" kern="1200" dirty="0"/>
              <a:t>PTO </a:t>
            </a:r>
            <a:r>
              <a:rPr lang="en-US" sz="4100" dirty="0"/>
              <a:t>tracking &amp; accrual balances</a:t>
            </a:r>
          </a:p>
          <a:p>
            <a:pPr marL="285750" lvl="1" indent="-285750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4100" dirty="0"/>
              <a:t>Informs budgetary decisions &amp; metrics</a:t>
            </a:r>
            <a:endParaRPr lang="en-US" sz="4100" dirty="0">
              <a:solidFill>
                <a:srgbClr val="000000"/>
              </a:solidFill>
            </a:endParaRPr>
          </a:p>
          <a:p>
            <a:pPr marL="285750" lvl="1" indent="-285750" defTabSz="1822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4100" dirty="0">
                <a:solidFill>
                  <a:srgbClr val="000000"/>
                </a:solidFill>
              </a:rPr>
              <a:t>Built in internal controls &amp; audit functions</a:t>
            </a:r>
            <a:endParaRPr lang="en-US" sz="41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7B331C-61E5-48C3-0CEA-A1F3B393D39F}"/>
              </a:ext>
            </a:extLst>
          </p:cNvPr>
          <p:cNvSpPr/>
          <p:nvPr/>
        </p:nvSpPr>
        <p:spPr>
          <a:xfrm>
            <a:off x="844720" y="656266"/>
            <a:ext cx="10502559" cy="766134"/>
          </a:xfrm>
          <a:custGeom>
            <a:avLst/>
            <a:gdLst>
              <a:gd name="connsiteX0" fmla="*/ 0 w 10502559"/>
              <a:gd name="connsiteY0" fmla="*/ 228707 h 1372212"/>
              <a:gd name="connsiteX1" fmla="*/ 228707 w 10502559"/>
              <a:gd name="connsiteY1" fmla="*/ 0 h 1372212"/>
              <a:gd name="connsiteX2" fmla="*/ 10273852 w 10502559"/>
              <a:gd name="connsiteY2" fmla="*/ 0 h 1372212"/>
              <a:gd name="connsiteX3" fmla="*/ 10502559 w 10502559"/>
              <a:gd name="connsiteY3" fmla="*/ 228707 h 1372212"/>
              <a:gd name="connsiteX4" fmla="*/ 10502559 w 10502559"/>
              <a:gd name="connsiteY4" fmla="*/ 1143505 h 1372212"/>
              <a:gd name="connsiteX5" fmla="*/ 10273852 w 10502559"/>
              <a:gd name="connsiteY5" fmla="*/ 1372212 h 1372212"/>
              <a:gd name="connsiteX6" fmla="*/ 228707 w 10502559"/>
              <a:gd name="connsiteY6" fmla="*/ 1372212 h 1372212"/>
              <a:gd name="connsiteX7" fmla="*/ 0 w 10502559"/>
              <a:gd name="connsiteY7" fmla="*/ 1143505 h 1372212"/>
              <a:gd name="connsiteX8" fmla="*/ 0 w 10502559"/>
              <a:gd name="connsiteY8" fmla="*/ 228707 h 13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2559" h="1372212">
                <a:moveTo>
                  <a:pt x="0" y="228707"/>
                </a:moveTo>
                <a:cubicBezTo>
                  <a:pt x="0" y="102396"/>
                  <a:pt x="102396" y="0"/>
                  <a:pt x="228707" y="0"/>
                </a:cubicBezTo>
                <a:lnTo>
                  <a:pt x="10273852" y="0"/>
                </a:lnTo>
                <a:cubicBezTo>
                  <a:pt x="10400163" y="0"/>
                  <a:pt x="10502559" y="102396"/>
                  <a:pt x="10502559" y="228707"/>
                </a:cubicBezTo>
                <a:lnTo>
                  <a:pt x="10502559" y="1143505"/>
                </a:lnTo>
                <a:cubicBezTo>
                  <a:pt x="10502559" y="1269816"/>
                  <a:pt x="10400163" y="1372212"/>
                  <a:pt x="10273852" y="1372212"/>
                </a:cubicBezTo>
                <a:lnTo>
                  <a:pt x="228707" y="1372212"/>
                </a:lnTo>
                <a:cubicBezTo>
                  <a:pt x="102396" y="1372212"/>
                  <a:pt x="0" y="1269816"/>
                  <a:pt x="0" y="1143505"/>
                </a:cubicBezTo>
                <a:lnTo>
                  <a:pt x="0" y="228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637" tIns="66986" rIns="373637" bIns="66986" numCol="1" spcCol="1270" anchor="ctr" anchorCtr="0">
            <a:noAutofit/>
          </a:bodyPr>
          <a:lstStyle/>
          <a:p>
            <a:pPr marL="0" lvl="0" indent="0" algn="ctr" defTabSz="16002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Importance of Proper Timekeeping</a:t>
            </a:r>
            <a:endParaRPr lang="en-US" sz="4000" u="none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0725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ED_Presentation2" id="{2D3C7599-F23C-394E-BDBB-739F37AA30A1}" vid="{886D2092-F62B-6240-8846-A133D00773BA}"/>
    </a:ext>
  </a:extLst>
</a:theme>
</file>

<file path=ppt/theme/theme2.xml><?xml version="1.0" encoding="utf-8"?>
<a:theme xmlns:a="http://schemas.openxmlformats.org/drawingml/2006/main" name="1_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ED_Presentation2" id="{2D3C7599-F23C-394E-BDBB-739F37AA30A1}" vid="{886D2092-F62B-6240-8846-A133D00773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SHED_Presentation2</Template>
  <TotalTime>6692</TotalTime>
  <Words>961</Words>
  <Application>Microsoft Office PowerPoint</Application>
  <PresentationFormat>Widescreen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MS Gothic</vt:lpstr>
      <vt:lpstr>Aptos</vt:lpstr>
      <vt:lpstr>Arial</vt:lpstr>
      <vt:lpstr>Calibri</vt:lpstr>
      <vt:lpstr>Georgia</vt:lpstr>
      <vt:lpstr>Gill Sans</vt:lpstr>
      <vt:lpstr>Lucida Sans</vt:lpstr>
      <vt:lpstr>Montserrat Light</vt:lpstr>
      <vt:lpstr>Slack-Lato</vt:lpstr>
      <vt:lpstr>System Font Regular</vt:lpstr>
      <vt:lpstr>Times New Roman</vt:lpstr>
      <vt:lpstr>Wingdings</vt:lpstr>
      <vt:lpstr>RIT</vt:lpstr>
      <vt:lpstr>1_RIT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Purdy</dc:creator>
  <cp:lastModifiedBy>Lisa Cerra</cp:lastModifiedBy>
  <cp:revision>135</cp:revision>
  <cp:lastPrinted>2024-05-10T17:23:35Z</cp:lastPrinted>
  <dcterms:created xsi:type="dcterms:W3CDTF">2024-04-24T13:57:25Z</dcterms:created>
  <dcterms:modified xsi:type="dcterms:W3CDTF">2024-11-21T17:40:36Z</dcterms:modified>
</cp:coreProperties>
</file>